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74" r:id="rId2"/>
    <p:sldId id="264" r:id="rId3"/>
    <p:sldId id="268" r:id="rId4"/>
    <p:sldId id="296" r:id="rId5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B4D"/>
    <a:srgbClr val="6FC5E8"/>
    <a:srgbClr val="457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96"/>
  </p:normalViewPr>
  <p:slideViewPr>
    <p:cSldViewPr snapToGrid="0" snapToObjects="1">
      <p:cViewPr varScale="1">
        <p:scale>
          <a:sx n="116" d="100"/>
          <a:sy n="116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0CC80-B27C-411A-A8AA-2E7D3C279E9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D522A4-6A7E-47F0-9B6E-49699ADBA40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1. Noncitizen works at Work Site where Employer Commits Labor Violation</a:t>
          </a:r>
        </a:p>
      </dgm:t>
    </dgm:pt>
    <dgm:pt modelId="{9E6BF81B-4E4B-4D6C-AC90-A54E075BAF1E}" type="parTrans" cxnId="{09363379-FC98-4856-893C-8445D23C012D}">
      <dgm:prSet/>
      <dgm:spPr/>
      <dgm:t>
        <a:bodyPr/>
        <a:lstStyle/>
        <a:p>
          <a:endParaRPr lang="en-US"/>
        </a:p>
      </dgm:t>
    </dgm:pt>
    <dgm:pt modelId="{ECBA1CCF-A843-4E85-9E97-0EA803BDBA92}" type="sibTrans" cxnId="{09363379-FC98-4856-893C-8445D23C012D}">
      <dgm:prSet/>
      <dgm:spPr/>
      <dgm:t>
        <a:bodyPr/>
        <a:lstStyle/>
        <a:p>
          <a:endParaRPr lang="en-US"/>
        </a:p>
      </dgm:t>
    </dgm:pt>
    <dgm:pt modelId="{23B5D892-7C63-4793-974B-426FE8CDF4E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2. Worker or Advocate Files Labor Agency Complaint to Start Labor Agency Investigation</a:t>
          </a:r>
        </a:p>
      </dgm:t>
    </dgm:pt>
    <dgm:pt modelId="{BC3872A6-984C-4516-829F-DBD255D04A4E}" type="parTrans" cxnId="{AC052E78-F4A7-4261-83AB-ADFFC50CE9F3}">
      <dgm:prSet/>
      <dgm:spPr/>
      <dgm:t>
        <a:bodyPr/>
        <a:lstStyle/>
        <a:p>
          <a:endParaRPr lang="en-US"/>
        </a:p>
      </dgm:t>
    </dgm:pt>
    <dgm:pt modelId="{0506874A-2147-4AB7-B69E-F18C25C7B387}" type="sibTrans" cxnId="{AC052E78-F4A7-4261-83AB-ADFFC50CE9F3}">
      <dgm:prSet/>
      <dgm:spPr/>
      <dgm:t>
        <a:bodyPr/>
        <a:lstStyle/>
        <a:p>
          <a:endParaRPr lang="en-US"/>
        </a:p>
      </dgm:t>
    </dgm:pt>
    <dgm:pt modelId="{D321B481-22D1-4785-A60D-69FE105DC74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3. Worker or Advocate Obtains Labor Agency Statement of Interest for Work Site</a:t>
          </a:r>
        </a:p>
      </dgm:t>
    </dgm:pt>
    <dgm:pt modelId="{0368D12C-C61E-437B-BBE0-C092497D1CE5}" type="parTrans" cxnId="{8DCC848F-AF98-4B1D-86F3-D255C34393F5}">
      <dgm:prSet/>
      <dgm:spPr/>
      <dgm:t>
        <a:bodyPr/>
        <a:lstStyle/>
        <a:p>
          <a:endParaRPr lang="en-US"/>
        </a:p>
      </dgm:t>
    </dgm:pt>
    <dgm:pt modelId="{7D1AEE21-2A0E-402B-B25E-E146322CA9BE}" type="sibTrans" cxnId="{8DCC848F-AF98-4B1D-86F3-D255C34393F5}">
      <dgm:prSet/>
      <dgm:spPr/>
      <dgm:t>
        <a:bodyPr/>
        <a:lstStyle/>
        <a:p>
          <a:endParaRPr lang="en-US"/>
        </a:p>
      </dgm:t>
    </dgm:pt>
    <dgm:pt modelId="{2B48C35F-2967-4C8F-BD66-D21D6A69DD81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Imm</a:t>
          </a:r>
          <a:r>
            <a:rPr lang="en-US" dirty="0"/>
            <a:t>. Lawyer: Screening &amp; Counseling for Individual Workers Within Scope of Labor Agency Statement</a:t>
          </a:r>
        </a:p>
      </dgm:t>
    </dgm:pt>
    <dgm:pt modelId="{5BAB5103-6FD1-43F6-BFC0-07893A987088}" type="parTrans" cxnId="{0164E791-605D-4D79-BECF-BF886F522EC1}">
      <dgm:prSet/>
      <dgm:spPr/>
      <dgm:t>
        <a:bodyPr/>
        <a:lstStyle/>
        <a:p>
          <a:endParaRPr lang="en-US"/>
        </a:p>
      </dgm:t>
    </dgm:pt>
    <dgm:pt modelId="{DFE68EA9-0D14-438A-A7B7-9460FC3A3D0E}" type="sibTrans" cxnId="{0164E791-605D-4D79-BECF-BF886F522EC1}">
      <dgm:prSet/>
      <dgm:spPr/>
      <dgm:t>
        <a:bodyPr/>
        <a:lstStyle/>
        <a:p>
          <a:endParaRPr lang="en-US"/>
        </a:p>
      </dgm:t>
    </dgm:pt>
    <dgm:pt modelId="{2719E7EB-2D0C-4401-B9EA-A566EB1E3CF6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Imm</a:t>
          </a:r>
          <a:r>
            <a:rPr lang="en-US" dirty="0"/>
            <a:t>. Lawyer: File Individual Application(s) for Deferred Action &amp; Work Permit</a:t>
          </a:r>
        </a:p>
      </dgm:t>
    </dgm:pt>
    <dgm:pt modelId="{F6955072-494D-4BF0-8A11-313D09562E64}" type="parTrans" cxnId="{DCF1610D-034E-40D0-BE7E-A9B4A974EE29}">
      <dgm:prSet/>
      <dgm:spPr/>
      <dgm:t>
        <a:bodyPr/>
        <a:lstStyle/>
        <a:p>
          <a:endParaRPr lang="en-US"/>
        </a:p>
      </dgm:t>
    </dgm:pt>
    <dgm:pt modelId="{23AC23B1-11A8-433C-B38F-97CA55B28C86}" type="sibTrans" cxnId="{DCF1610D-034E-40D0-BE7E-A9B4A974EE29}">
      <dgm:prSet/>
      <dgm:spPr/>
      <dgm:t>
        <a:bodyPr/>
        <a:lstStyle/>
        <a:p>
          <a:endParaRPr lang="en-US"/>
        </a:p>
      </dgm:t>
    </dgm:pt>
    <dgm:pt modelId="{2FAC43A3-B088-4CD2-8C15-CC3F518C923F}" type="pres">
      <dgm:prSet presAssocID="{BFE0CC80-B27C-411A-A8AA-2E7D3C279E90}" presName="CompostProcess" presStyleCnt="0">
        <dgm:presLayoutVars>
          <dgm:dir/>
          <dgm:resizeHandles val="exact"/>
        </dgm:presLayoutVars>
      </dgm:prSet>
      <dgm:spPr/>
    </dgm:pt>
    <dgm:pt modelId="{05960821-12C6-4CB3-88A7-28238BB8B616}" type="pres">
      <dgm:prSet presAssocID="{BFE0CC80-B27C-411A-A8AA-2E7D3C279E90}" presName="arrow" presStyleLbl="bgShp" presStyleIdx="0" presStyleCnt="1" custLinFactNeighborX="-3195"/>
      <dgm:spPr/>
    </dgm:pt>
    <dgm:pt modelId="{329400A8-952D-4479-8FED-B07CE8358962}" type="pres">
      <dgm:prSet presAssocID="{BFE0CC80-B27C-411A-A8AA-2E7D3C279E90}" presName="linearProcess" presStyleCnt="0"/>
      <dgm:spPr/>
    </dgm:pt>
    <dgm:pt modelId="{233E38F2-FF7E-4412-8553-4841061723D2}" type="pres">
      <dgm:prSet presAssocID="{69D522A4-6A7E-47F0-9B6E-49699ADBA40B}" presName="textNode" presStyleLbl="node1" presStyleIdx="0" presStyleCnt="5">
        <dgm:presLayoutVars>
          <dgm:bulletEnabled val="1"/>
        </dgm:presLayoutVars>
      </dgm:prSet>
      <dgm:spPr/>
    </dgm:pt>
    <dgm:pt modelId="{0796690E-8E45-4A5A-90A6-77A607FFA072}" type="pres">
      <dgm:prSet presAssocID="{ECBA1CCF-A843-4E85-9E97-0EA803BDBA92}" presName="sibTrans" presStyleCnt="0"/>
      <dgm:spPr/>
    </dgm:pt>
    <dgm:pt modelId="{B633C067-E87D-4DDB-AACF-A5C6D928C404}" type="pres">
      <dgm:prSet presAssocID="{23B5D892-7C63-4793-974B-426FE8CDF4E9}" presName="textNode" presStyleLbl="node1" presStyleIdx="1" presStyleCnt="5">
        <dgm:presLayoutVars>
          <dgm:bulletEnabled val="1"/>
        </dgm:presLayoutVars>
      </dgm:prSet>
      <dgm:spPr/>
    </dgm:pt>
    <dgm:pt modelId="{D9DAFAD2-8BC3-4A94-A508-5CCF6C9E2F11}" type="pres">
      <dgm:prSet presAssocID="{0506874A-2147-4AB7-B69E-F18C25C7B387}" presName="sibTrans" presStyleCnt="0"/>
      <dgm:spPr/>
    </dgm:pt>
    <dgm:pt modelId="{D2878FA3-58B5-4307-90FB-7B0F83549CFE}" type="pres">
      <dgm:prSet presAssocID="{D321B481-22D1-4785-A60D-69FE105DC748}" presName="textNode" presStyleLbl="node1" presStyleIdx="2" presStyleCnt="5">
        <dgm:presLayoutVars>
          <dgm:bulletEnabled val="1"/>
        </dgm:presLayoutVars>
      </dgm:prSet>
      <dgm:spPr/>
    </dgm:pt>
    <dgm:pt modelId="{4E841C1F-B913-415C-8562-276FFA51C369}" type="pres">
      <dgm:prSet presAssocID="{7D1AEE21-2A0E-402B-B25E-E146322CA9BE}" presName="sibTrans" presStyleCnt="0"/>
      <dgm:spPr/>
    </dgm:pt>
    <dgm:pt modelId="{407F8496-E219-4A4E-B2D7-A7034F68B597}" type="pres">
      <dgm:prSet presAssocID="{2B48C35F-2967-4C8F-BD66-D21D6A69DD81}" presName="textNode" presStyleLbl="node1" presStyleIdx="3" presStyleCnt="5">
        <dgm:presLayoutVars>
          <dgm:bulletEnabled val="1"/>
        </dgm:presLayoutVars>
      </dgm:prSet>
      <dgm:spPr/>
    </dgm:pt>
    <dgm:pt modelId="{C1B1EBFA-76C5-407E-9A6B-22A199B07DFD}" type="pres">
      <dgm:prSet presAssocID="{DFE68EA9-0D14-438A-A7B7-9460FC3A3D0E}" presName="sibTrans" presStyleCnt="0"/>
      <dgm:spPr/>
    </dgm:pt>
    <dgm:pt modelId="{485BAE14-0ADB-45BF-8AE6-7A2A3499CD23}" type="pres">
      <dgm:prSet presAssocID="{2719E7EB-2D0C-4401-B9EA-A566EB1E3CF6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CF1610D-034E-40D0-BE7E-A9B4A974EE29}" srcId="{BFE0CC80-B27C-411A-A8AA-2E7D3C279E90}" destId="{2719E7EB-2D0C-4401-B9EA-A566EB1E3CF6}" srcOrd="4" destOrd="0" parTransId="{F6955072-494D-4BF0-8A11-313D09562E64}" sibTransId="{23AC23B1-11A8-433C-B38F-97CA55B28C86}"/>
    <dgm:cxn modelId="{7F655C2B-AA41-4455-B801-4FE68FC288E2}" type="presOf" srcId="{69D522A4-6A7E-47F0-9B6E-49699ADBA40B}" destId="{233E38F2-FF7E-4412-8553-4841061723D2}" srcOrd="0" destOrd="0" presId="urn:microsoft.com/office/officeart/2005/8/layout/hProcess9"/>
    <dgm:cxn modelId="{66BDDF31-57CD-4DF9-BC41-B7FFE409B386}" type="presOf" srcId="{BFE0CC80-B27C-411A-A8AA-2E7D3C279E90}" destId="{2FAC43A3-B088-4CD2-8C15-CC3F518C923F}" srcOrd="0" destOrd="0" presId="urn:microsoft.com/office/officeart/2005/8/layout/hProcess9"/>
    <dgm:cxn modelId="{AC052E78-F4A7-4261-83AB-ADFFC50CE9F3}" srcId="{BFE0CC80-B27C-411A-A8AA-2E7D3C279E90}" destId="{23B5D892-7C63-4793-974B-426FE8CDF4E9}" srcOrd="1" destOrd="0" parTransId="{BC3872A6-984C-4516-829F-DBD255D04A4E}" sibTransId="{0506874A-2147-4AB7-B69E-F18C25C7B387}"/>
    <dgm:cxn modelId="{09363379-FC98-4856-893C-8445D23C012D}" srcId="{BFE0CC80-B27C-411A-A8AA-2E7D3C279E90}" destId="{69D522A4-6A7E-47F0-9B6E-49699ADBA40B}" srcOrd="0" destOrd="0" parTransId="{9E6BF81B-4E4B-4D6C-AC90-A54E075BAF1E}" sibTransId="{ECBA1CCF-A843-4E85-9E97-0EA803BDBA92}"/>
    <dgm:cxn modelId="{E8AE5C7C-F095-406F-95D1-353F903733F3}" type="presOf" srcId="{2B48C35F-2967-4C8F-BD66-D21D6A69DD81}" destId="{407F8496-E219-4A4E-B2D7-A7034F68B597}" srcOrd="0" destOrd="0" presId="urn:microsoft.com/office/officeart/2005/8/layout/hProcess9"/>
    <dgm:cxn modelId="{B4D57187-A1FF-4E7A-B1F1-B5DA13F7763A}" type="presOf" srcId="{23B5D892-7C63-4793-974B-426FE8CDF4E9}" destId="{B633C067-E87D-4DDB-AACF-A5C6D928C404}" srcOrd="0" destOrd="0" presId="urn:microsoft.com/office/officeart/2005/8/layout/hProcess9"/>
    <dgm:cxn modelId="{8DCC848F-AF98-4B1D-86F3-D255C34393F5}" srcId="{BFE0CC80-B27C-411A-A8AA-2E7D3C279E90}" destId="{D321B481-22D1-4785-A60D-69FE105DC748}" srcOrd="2" destOrd="0" parTransId="{0368D12C-C61E-437B-BBE0-C092497D1CE5}" sibTransId="{7D1AEE21-2A0E-402B-B25E-E146322CA9BE}"/>
    <dgm:cxn modelId="{0164E791-605D-4D79-BECF-BF886F522EC1}" srcId="{BFE0CC80-B27C-411A-A8AA-2E7D3C279E90}" destId="{2B48C35F-2967-4C8F-BD66-D21D6A69DD81}" srcOrd="3" destOrd="0" parTransId="{5BAB5103-6FD1-43F6-BFC0-07893A987088}" sibTransId="{DFE68EA9-0D14-438A-A7B7-9460FC3A3D0E}"/>
    <dgm:cxn modelId="{8EE557A7-B3B7-4F4D-A1D0-8F8EA9575320}" type="presOf" srcId="{D321B481-22D1-4785-A60D-69FE105DC748}" destId="{D2878FA3-58B5-4307-90FB-7B0F83549CFE}" srcOrd="0" destOrd="0" presId="urn:microsoft.com/office/officeart/2005/8/layout/hProcess9"/>
    <dgm:cxn modelId="{17AFA2CB-AE2A-4948-BE84-B58D56A668E3}" type="presOf" srcId="{2719E7EB-2D0C-4401-B9EA-A566EB1E3CF6}" destId="{485BAE14-0ADB-45BF-8AE6-7A2A3499CD23}" srcOrd="0" destOrd="0" presId="urn:microsoft.com/office/officeart/2005/8/layout/hProcess9"/>
    <dgm:cxn modelId="{CA71F1F0-857C-4EB8-90D5-28C62907B601}" type="presParOf" srcId="{2FAC43A3-B088-4CD2-8C15-CC3F518C923F}" destId="{05960821-12C6-4CB3-88A7-28238BB8B616}" srcOrd="0" destOrd="0" presId="urn:microsoft.com/office/officeart/2005/8/layout/hProcess9"/>
    <dgm:cxn modelId="{3603F841-61BC-4543-B98F-F1807BA77F91}" type="presParOf" srcId="{2FAC43A3-B088-4CD2-8C15-CC3F518C923F}" destId="{329400A8-952D-4479-8FED-B07CE8358962}" srcOrd="1" destOrd="0" presId="urn:microsoft.com/office/officeart/2005/8/layout/hProcess9"/>
    <dgm:cxn modelId="{EEC92CD6-A555-4A84-8497-0B3084DAA05A}" type="presParOf" srcId="{329400A8-952D-4479-8FED-B07CE8358962}" destId="{233E38F2-FF7E-4412-8553-4841061723D2}" srcOrd="0" destOrd="0" presId="urn:microsoft.com/office/officeart/2005/8/layout/hProcess9"/>
    <dgm:cxn modelId="{6F1F54B3-794C-45AB-9FAB-C857597942D6}" type="presParOf" srcId="{329400A8-952D-4479-8FED-B07CE8358962}" destId="{0796690E-8E45-4A5A-90A6-77A607FFA072}" srcOrd="1" destOrd="0" presId="urn:microsoft.com/office/officeart/2005/8/layout/hProcess9"/>
    <dgm:cxn modelId="{FC5D85C3-D75C-429A-9B7E-E7E0CC8C0E0C}" type="presParOf" srcId="{329400A8-952D-4479-8FED-B07CE8358962}" destId="{B633C067-E87D-4DDB-AACF-A5C6D928C404}" srcOrd="2" destOrd="0" presId="urn:microsoft.com/office/officeart/2005/8/layout/hProcess9"/>
    <dgm:cxn modelId="{49E8FECB-EC93-4E84-80DE-35C62A5BBD8F}" type="presParOf" srcId="{329400A8-952D-4479-8FED-B07CE8358962}" destId="{D9DAFAD2-8BC3-4A94-A508-5CCF6C9E2F11}" srcOrd="3" destOrd="0" presId="urn:microsoft.com/office/officeart/2005/8/layout/hProcess9"/>
    <dgm:cxn modelId="{27566501-0C3A-45A2-937B-FD35074360C9}" type="presParOf" srcId="{329400A8-952D-4479-8FED-B07CE8358962}" destId="{D2878FA3-58B5-4307-90FB-7B0F83549CFE}" srcOrd="4" destOrd="0" presId="urn:microsoft.com/office/officeart/2005/8/layout/hProcess9"/>
    <dgm:cxn modelId="{B8AA3E19-25AC-4CF1-BF1A-CC3E5AB9C6E7}" type="presParOf" srcId="{329400A8-952D-4479-8FED-B07CE8358962}" destId="{4E841C1F-B913-415C-8562-276FFA51C369}" srcOrd="5" destOrd="0" presId="urn:microsoft.com/office/officeart/2005/8/layout/hProcess9"/>
    <dgm:cxn modelId="{FD81FA51-66D0-46C8-8553-90B569477DB3}" type="presParOf" srcId="{329400A8-952D-4479-8FED-B07CE8358962}" destId="{407F8496-E219-4A4E-B2D7-A7034F68B597}" srcOrd="6" destOrd="0" presId="urn:microsoft.com/office/officeart/2005/8/layout/hProcess9"/>
    <dgm:cxn modelId="{B207CEE2-1F9E-4FF1-BBB7-5D6A9B8C3530}" type="presParOf" srcId="{329400A8-952D-4479-8FED-B07CE8358962}" destId="{C1B1EBFA-76C5-407E-9A6B-22A199B07DFD}" srcOrd="7" destOrd="0" presId="urn:microsoft.com/office/officeart/2005/8/layout/hProcess9"/>
    <dgm:cxn modelId="{AFBEF2B1-6F5F-4F83-9709-BA8A20BF47C4}" type="presParOf" srcId="{329400A8-952D-4479-8FED-B07CE8358962}" destId="{485BAE14-0ADB-45BF-8AE6-7A2A3499CD2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60821-12C6-4CB3-88A7-28238BB8B616}">
      <dsp:nvSpPr>
        <dsp:cNvPr id="0" name=""/>
        <dsp:cNvSpPr/>
      </dsp:nvSpPr>
      <dsp:spPr>
        <a:xfrm>
          <a:off x="515451" y="0"/>
          <a:ext cx="9157830" cy="56753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E38F2-FF7E-4412-8553-4841061723D2}">
      <dsp:nvSpPr>
        <dsp:cNvPr id="0" name=""/>
        <dsp:cNvSpPr/>
      </dsp:nvSpPr>
      <dsp:spPr>
        <a:xfrm>
          <a:off x="4734" y="1702612"/>
          <a:ext cx="2070086" cy="2270150"/>
        </a:xfrm>
        <a:prstGeom prst="round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Noncitizen works at Work Site where Employer Commits Labor Violation</a:t>
          </a:r>
        </a:p>
      </dsp:txBody>
      <dsp:txXfrm>
        <a:off x="105787" y="1803665"/>
        <a:ext cx="1867980" cy="2068044"/>
      </dsp:txXfrm>
    </dsp:sp>
    <dsp:sp modelId="{B633C067-E87D-4DDB-AACF-A5C6D928C404}">
      <dsp:nvSpPr>
        <dsp:cNvPr id="0" name=""/>
        <dsp:cNvSpPr/>
      </dsp:nvSpPr>
      <dsp:spPr>
        <a:xfrm>
          <a:off x="2178325" y="1702612"/>
          <a:ext cx="2070086" cy="2270150"/>
        </a:xfrm>
        <a:prstGeom prst="round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Worker or Advocate Files Labor Agency Complaint to Start Labor Agency Investigation</a:t>
          </a:r>
        </a:p>
      </dsp:txBody>
      <dsp:txXfrm>
        <a:off x="2279378" y="1803665"/>
        <a:ext cx="1867980" cy="2068044"/>
      </dsp:txXfrm>
    </dsp:sp>
    <dsp:sp modelId="{D2878FA3-58B5-4307-90FB-7B0F83549CFE}">
      <dsp:nvSpPr>
        <dsp:cNvPr id="0" name=""/>
        <dsp:cNvSpPr/>
      </dsp:nvSpPr>
      <dsp:spPr>
        <a:xfrm>
          <a:off x="4351915" y="1702612"/>
          <a:ext cx="2070086" cy="2270150"/>
        </a:xfrm>
        <a:prstGeom prst="round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Worker or Advocate Obtains Labor Agency Statement of Interest for Work Site</a:t>
          </a:r>
        </a:p>
      </dsp:txBody>
      <dsp:txXfrm>
        <a:off x="4452968" y="1803665"/>
        <a:ext cx="1867980" cy="2068044"/>
      </dsp:txXfrm>
    </dsp:sp>
    <dsp:sp modelId="{407F8496-E219-4A4E-B2D7-A7034F68B597}">
      <dsp:nvSpPr>
        <dsp:cNvPr id="0" name=""/>
        <dsp:cNvSpPr/>
      </dsp:nvSpPr>
      <dsp:spPr>
        <a:xfrm>
          <a:off x="6525506" y="1702612"/>
          <a:ext cx="2070086" cy="227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4. </a:t>
          </a:r>
          <a:r>
            <a:rPr lang="en-US" sz="1700" kern="1200" dirty="0" err="1"/>
            <a:t>Imm</a:t>
          </a:r>
          <a:r>
            <a:rPr lang="en-US" sz="1700" kern="1200" dirty="0"/>
            <a:t>. Lawyer: Screening &amp; Counseling for Individual Workers Within Scope of Labor Agency Statement</a:t>
          </a:r>
        </a:p>
      </dsp:txBody>
      <dsp:txXfrm>
        <a:off x="6626559" y="1803665"/>
        <a:ext cx="1867980" cy="2068044"/>
      </dsp:txXfrm>
    </dsp:sp>
    <dsp:sp modelId="{485BAE14-0ADB-45BF-8AE6-7A2A3499CD23}">
      <dsp:nvSpPr>
        <dsp:cNvPr id="0" name=""/>
        <dsp:cNvSpPr/>
      </dsp:nvSpPr>
      <dsp:spPr>
        <a:xfrm>
          <a:off x="8699097" y="1702612"/>
          <a:ext cx="2070086" cy="227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5. </a:t>
          </a:r>
          <a:r>
            <a:rPr lang="en-US" sz="1700" kern="1200" dirty="0" err="1"/>
            <a:t>Imm</a:t>
          </a:r>
          <a:r>
            <a:rPr lang="en-US" sz="1700" kern="1200" dirty="0"/>
            <a:t>. Lawyer: File Individual Application(s) for Deferred Action &amp; Work Permit</a:t>
          </a:r>
        </a:p>
      </dsp:txBody>
      <dsp:txXfrm>
        <a:off x="8800150" y="1803665"/>
        <a:ext cx="1867980" cy="206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999F28-9191-6D3B-7677-2DEC3D4A6A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875CA-5CE5-1AF1-788F-3B6FABCDD4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0C8EC4-5683-440F-94BB-4E0F1989A43A}" type="datetimeFigureOut">
              <a:rPr lang="en-US"/>
              <a:pPr>
                <a:defRPr/>
              </a:pPr>
              <a:t>5/1/24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D7A366-8BF9-8376-B70F-618497333E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C499A7-B043-7306-BFC7-B525D5856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2F112-D3F1-20AB-0F39-72C50AE1FE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DD385-65F3-6D0D-86B9-B473DD3E9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BD599C9-958E-452D-BFF8-0EE69FE53C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/>
              <a:t>Jess</a:t>
            </a: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1c7319dab_0_5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MY</a:t>
            </a:r>
            <a:endParaRPr/>
          </a:p>
        </p:txBody>
      </p:sp>
      <p:sp>
        <p:nvSpPr>
          <p:cNvPr id="219" name="Google Shape;219;g1f1c7319da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1c7319dab_0_7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MY</a:t>
            </a:r>
            <a:endParaRPr/>
          </a:p>
        </p:txBody>
      </p:sp>
      <p:sp>
        <p:nvSpPr>
          <p:cNvPr id="268" name="Google Shape;268;g1f1c7319da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FDF7593-A54B-B31F-A2AF-B9C1FFB0D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F5485E-CA9F-90B1-CC71-B4D24A43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9DAC-AB28-4B8D-84F7-0E559D3D6968}" type="datetime1">
              <a:rPr lang="en-US"/>
              <a:pPr>
                <a:defRPr/>
              </a:pPr>
              <a:t>5/1/24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6F1D-D26D-82E3-1634-FA9AB3D70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fld id="{72EC89F7-098B-49B0-B175-4E6C235EF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1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5"/>
          <p:cNvGrpSpPr/>
          <p:nvPr/>
        </p:nvGrpSpPr>
        <p:grpSpPr>
          <a:xfrm>
            <a:off x="1107189" y="1181986"/>
            <a:ext cx="994351" cy="61101"/>
            <a:chOff x="4580561" y="2589004"/>
            <a:chExt cx="1064464" cy="25200"/>
          </a:xfrm>
        </p:grpSpPr>
        <p:sp>
          <p:nvSpPr>
            <p:cNvPr id="39" name="Google Shape;39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972600" y="13518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972600" y="23654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4"/>
          <p:cNvGrpSpPr/>
          <p:nvPr/>
        </p:nvGrpSpPr>
        <p:grpSpPr>
          <a:xfrm>
            <a:off x="1107189" y="1181986"/>
            <a:ext cx="994351" cy="61101"/>
            <a:chOff x="4580561" y="2589004"/>
            <a:chExt cx="1064464" cy="25200"/>
          </a:xfrm>
        </p:grpSpPr>
        <p:sp>
          <p:nvSpPr>
            <p:cNvPr id="32" name="Google Shape;3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972600" y="13568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8C03B5B-E390-FB8C-18BD-D724921006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buClr>
                <a:srgbClr val="457468"/>
              </a:buClr>
              <a:defRPr/>
            </a:lvl1pPr>
            <a:lvl2pPr>
              <a:buClr>
                <a:srgbClr val="457468"/>
              </a:buClr>
              <a:defRPr/>
            </a:lvl2pPr>
            <a:lvl3pPr>
              <a:buClr>
                <a:srgbClr val="457468"/>
              </a:buClr>
              <a:defRPr/>
            </a:lvl3pPr>
            <a:lvl4pPr>
              <a:buClr>
                <a:srgbClr val="457468"/>
              </a:buClr>
              <a:defRPr/>
            </a:lvl4pPr>
            <a:lvl5pPr>
              <a:buClr>
                <a:srgbClr val="45746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1F243-5CEC-406F-5EC6-93A61674F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 algn="l">
              <a:defRPr dirty="0" smtClean="0"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AEC9A2-662A-4F19-9917-FD584804BE9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B9A1-6958-459A-B4BA-654A84645A94}" type="datetime1">
              <a:rPr lang="en-US"/>
              <a:pPr>
                <a:defRPr/>
              </a:pPr>
              <a:t>5/1/24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EFD2B-36E1-91A6-8F47-4733A58D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fld id="{B0BF1B8D-698C-4BC0-99FC-8F285FB8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1F42D41-C7F7-B5C9-885E-A6DD127DD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D04DC6-D1A1-C7E3-55A8-5D41741C01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231D11-464E-958A-47A5-9C7B3AB42E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6567-25EB-4096-8710-A273FAEF1CF3}" type="datetime1">
              <a:rPr lang="en-US"/>
              <a:pPr>
                <a:defRPr/>
              </a:pPr>
              <a:t>5/1/24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2E4551-337F-5CC8-FC5C-308B3A18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fld id="{F9628F24-58EF-42AD-B5C2-3603D45FC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2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4DCDE77-D9A7-73AB-69A8-4E947F6C1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906A16-55B2-0BCF-53C8-2EF119C11E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C7BFD7-B545-D8E2-E387-70C1BE603F4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2926-2545-4CEF-8303-23A8A8753A3C}" type="datetime1">
              <a:rPr lang="en-US"/>
              <a:pPr>
                <a:defRPr/>
              </a:pPr>
              <a:t>5/1/24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DA1C-64F7-F2C1-F072-DF062F4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fld id="{0F008451-CB2F-4456-A65F-F8CBE2C9D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4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9751997-26BD-76C8-A37F-A03CA60D0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46DA31-B0F2-6E1B-4DFE-C99573481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 baseline="0" dirty="0" smtClean="0">
                <a:solidFill>
                  <a:srgbClr val="265B4D"/>
                </a:solidFill>
              </a:defRPr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8D25C-7B71-C4AC-C24E-639DA1FA3E8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 baseline="0" smtClean="0">
                <a:solidFill>
                  <a:srgbClr val="265B4D"/>
                </a:solidFill>
              </a:defRPr>
            </a:lvl1pPr>
          </a:lstStyle>
          <a:p>
            <a:pPr>
              <a:defRPr/>
            </a:pPr>
            <a:fld id="{5C32CFCF-8D65-47D6-9371-56F2BC9C6F31}" type="datetime1">
              <a:rPr lang="en-US"/>
              <a:pPr>
                <a:defRPr/>
              </a:pPr>
              <a:t>5/1/24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A26E2-7985-5E07-706B-3E622A8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>
                <a:solidFill>
                  <a:srgbClr val="265B4D"/>
                </a:solidFill>
              </a:defRPr>
            </a:lvl1pPr>
          </a:lstStyle>
          <a:p>
            <a:fld id="{212F5B3A-0D74-4CBF-B676-144729116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59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51DDD9F-D3AE-5486-C241-356574F83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2A7CE1-2A3E-E088-A3EF-3DBA932E7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19D17A-6D5B-8B05-5FD7-BEA189D6250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E75B-2889-454D-9A75-DFD778C56AB7}" type="datetime1">
              <a:rPr lang="en-US"/>
              <a:pPr>
                <a:defRPr/>
              </a:pPr>
              <a:t>5/1/24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21225-A6EB-2802-1DFD-C852EC21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fld id="{C7DF2391-D570-4BD7-BE93-C37683F41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2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265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4B31777-4350-E9FF-BE3B-90235C9FF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F1BE6A-B722-9BDA-3723-1C040E1A9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F42C5-0372-BC83-DFD1-83209C168B5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A738-58C0-408D-B5DC-D65B7B2BA6A1}" type="datetime1">
              <a:rPr lang="en-US"/>
              <a:pPr>
                <a:defRPr/>
              </a:pPr>
              <a:t>5/1/24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0D35CF-DA99-5FAE-BB36-2AF55AAD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fld id="{BA33F6F1-639E-42B7-AE5E-62CC52318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09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auty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73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2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62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" name="Google Shape;46;p62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" name="Google Shape;47;p62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063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65D321-79F2-35CA-B69B-9513A341D7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9625" y="447675"/>
            <a:ext cx="105727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D4EF82-5811-9560-5BA5-473D2262B2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9625" y="2184400"/>
            <a:ext cx="1056322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E91C9-6F87-F207-BF7C-452DA26B3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0" y="6042025"/>
            <a:ext cx="86455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081EB-6CFA-A103-1D19-4486471B6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0" y="6042025"/>
            <a:ext cx="13446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4469044-F691-4A2E-8132-8540A7831416}" type="datetime1">
              <a:rPr lang="en-US"/>
              <a:pPr>
                <a:defRPr/>
              </a:pPr>
              <a:t>5/1/24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1B92-4953-B0C5-790A-B84EE72EF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9113" y="5916613"/>
            <a:ext cx="1062037" cy="490537"/>
          </a:xfrm>
          <a:prstGeom prst="rect">
            <a:avLst/>
          </a:prstGeom>
        </p:spPr>
        <p:txBody>
          <a:bodyPr vert="horz" wrap="square" lIns="91440" tIns="45720" rIns="91440" bIns="10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328643-DC15-4184-BA81-90083B64D9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8" r:id="rId10"/>
    <p:sldLayoutId id="2147484019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Century Gothic Bold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kern="1200">
          <a:solidFill>
            <a:schemeClr val="tx1"/>
          </a:solidFill>
          <a:latin typeface="Century Gothic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600" kern="1200">
          <a:solidFill>
            <a:schemeClr val="tx1"/>
          </a:solidFill>
          <a:latin typeface="Century Gothic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400" kern="1200">
          <a:solidFill>
            <a:schemeClr val="tx1"/>
          </a:solidFill>
          <a:latin typeface="Century Gothic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Century Gothic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Century Gothic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dlon.org/biden-just-made-a-strong-move-on-labor-and-immigrant-rights-now-he-needs-to-tell-the-worl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lp.org/wp-content/uploads/Intake-Guide-Screening-Civil-and-Labor-Rights-Violations-in-Support-of-Prosecutorial-Discretion-8-5-202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bor-DA-Cases+subscribe@groups.io" TargetMode="External"/><Relationship Id="rId5" Type="http://schemas.openxmlformats.org/officeDocument/2006/relationships/hyperlink" Target="https://docs.google.com/forms/d/e/1FAIpQLSfEb1jaE303SI_8P_HjcN_P-DifAzEK5oCLfEmvgsaeX_M4ayg/viewform?usp=sf_link" TargetMode="External"/><Relationship Id="rId4" Type="http://schemas.openxmlformats.org/officeDocument/2006/relationships/hyperlink" Target="https://nipnlg.org/work/resources/practice-manual-labor-based-deferred-a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24C9B2C-C1CB-2A37-9D5F-D79941A86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1449388"/>
            <a:ext cx="10572750" cy="2970212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 Bold" panose="020B0702020202020204" pitchFamily="34" charset="0"/>
              </a:rPr>
              <a:t>Lorem ipsum dolor</a:t>
            </a:r>
          </a:p>
        </p:txBody>
      </p:sp>
      <p:sp>
        <p:nvSpPr>
          <p:cNvPr id="20483" name="Subtitle 2">
            <a:extLst>
              <a:ext uri="{FF2B5EF4-FFF2-40B4-BE49-F238E27FC236}">
                <a16:creationId xmlns:a16="http://schemas.microsoft.com/office/drawing/2014/main" id="{B86A5250-C0A3-5D17-08F1-265453AE7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33" y="5382725"/>
            <a:ext cx="10572750" cy="434975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n-US" altLang="en-US" sz="3000" b="1" dirty="0"/>
              <a:t>Deferred Action for Labor Enforcement </a:t>
            </a:r>
          </a:p>
        </p:txBody>
      </p:sp>
      <p:pic>
        <p:nvPicPr>
          <p:cNvPr id="2" name="Google Shape;195;p54">
            <a:extLst>
              <a:ext uri="{FF2B5EF4-FFF2-40B4-BE49-F238E27FC236}">
                <a16:creationId xmlns:a16="http://schemas.microsoft.com/office/drawing/2014/main" id="{1A4C9CA1-199F-1242-1461-0842B01516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83" y="1004585"/>
            <a:ext cx="7215447" cy="37170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6;p54">
            <a:extLst>
              <a:ext uri="{FF2B5EF4-FFF2-40B4-BE49-F238E27FC236}">
                <a16:creationId xmlns:a16="http://schemas.microsoft.com/office/drawing/2014/main" id="{6791D0A5-F963-FE8D-FA5D-795BFAEDE42F}"/>
              </a:ext>
            </a:extLst>
          </p:cNvPr>
          <p:cNvSpPr txBox="1"/>
          <p:nvPr/>
        </p:nvSpPr>
        <p:spPr>
          <a:xfrm>
            <a:off x="8203023" y="4446451"/>
            <a:ext cx="3407094" cy="26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Photo Credit: </a:t>
            </a:r>
            <a:r>
              <a:rPr lang="en-US" sz="1400" u="sng" dirty="0"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NDLON</a:t>
            </a:r>
            <a:r>
              <a:rPr lang="en-US" sz="1400" dirty="0"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 (Jan. 2023)</a:t>
            </a:r>
            <a:endParaRPr sz="1400" dirty="0"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809624" y="447675"/>
            <a:ext cx="10919079" cy="969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US" sz="3067" dirty="0"/>
              <a:t>Who is Eligible for Deferred Action for Labor Enforcement?</a:t>
            </a:r>
            <a:endParaRPr sz="3067" dirty="0"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4294967295"/>
          </p:nvPr>
        </p:nvSpPr>
        <p:spPr>
          <a:xfrm>
            <a:off x="0" y="2198688"/>
            <a:ext cx="5845175" cy="377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457189" indent="-338658">
              <a:lnSpc>
                <a:spcPct val="90000"/>
              </a:lnSpc>
              <a:spcBef>
                <a:spcPts val="1333"/>
              </a:spcBef>
              <a:buSzPts val="1400"/>
              <a:buChar char="➔"/>
            </a:pPr>
            <a:r>
              <a:rPr lang="en-US" sz="1867" dirty="0"/>
              <a:t>Noncitizen workers who work at work sites where there is a labor agency investigation or enforcement interest. </a:t>
            </a:r>
          </a:p>
          <a:p>
            <a:pPr marL="457189" indent="-338658">
              <a:lnSpc>
                <a:spcPct val="90000"/>
              </a:lnSpc>
              <a:spcBef>
                <a:spcPts val="1333"/>
              </a:spcBef>
              <a:buSzPts val="1400"/>
              <a:buChar char="➔"/>
            </a:pPr>
            <a:r>
              <a:rPr lang="en-US" sz="1867" dirty="0"/>
              <a:t>Threshold requirement: “letter or Statement of Interest from a labor or employment agency addressed to DHS supporting the request.”</a:t>
            </a:r>
            <a:endParaRPr sz="1867" dirty="0"/>
          </a:p>
          <a:p>
            <a:pPr marL="457189" indent="-338658">
              <a:lnSpc>
                <a:spcPct val="90000"/>
              </a:lnSpc>
              <a:spcBef>
                <a:spcPts val="1333"/>
              </a:spcBef>
              <a:buSzPts val="1400"/>
              <a:buChar char="➔"/>
            </a:pPr>
            <a:r>
              <a:rPr lang="en-US" sz="1867" dirty="0"/>
              <a:t>Each letter requests deferred action for current or former employees of the employer under investigation during a relevant time period. This description of the scope determines who is eligible for DALE. </a:t>
            </a:r>
            <a:endParaRPr sz="1867" dirty="0"/>
          </a:p>
        </p:txBody>
      </p:sp>
      <p:pic>
        <p:nvPicPr>
          <p:cNvPr id="2" name="Google Shape;232;g26a57c2d008_0_38">
            <a:extLst>
              <a:ext uri="{FF2B5EF4-FFF2-40B4-BE49-F238E27FC236}">
                <a16:creationId xmlns:a16="http://schemas.microsoft.com/office/drawing/2014/main" id="{A7A349FD-29F6-6615-55E9-7B52E0D4B0F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417" y="1940511"/>
            <a:ext cx="4985868" cy="398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1c7319dab_0_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dirty="0"/>
              <a:t>How to Apply for </a:t>
            </a:r>
            <a:r>
              <a:rPr lang="en-US" b="1" dirty="0"/>
              <a:t>DALE</a:t>
            </a:r>
            <a:endParaRPr b="1" dirty="0"/>
          </a:p>
        </p:txBody>
      </p:sp>
      <p:sp>
        <p:nvSpPr>
          <p:cNvPr id="222" name="Google Shape;222;g1f1c7319dab_0_5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wentieth Century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B5012A-9C01-1DA7-779A-AC066C070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319554"/>
              </p:ext>
            </p:extLst>
          </p:nvPr>
        </p:nvGraphicFramePr>
        <p:xfrm>
          <a:off x="1170432" y="936566"/>
          <a:ext cx="10773918" cy="567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E0CCA694-AD8F-AFC9-4262-197FA909D7B7}"/>
              </a:ext>
            </a:extLst>
          </p:cNvPr>
          <p:cNvSpPr/>
          <p:nvPr/>
        </p:nvSpPr>
        <p:spPr>
          <a:xfrm rot="10800000">
            <a:off x="6637689" y="4817873"/>
            <a:ext cx="4119957" cy="801229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CE085-6A33-D964-354A-89C419950155}"/>
              </a:ext>
            </a:extLst>
          </p:cNvPr>
          <p:cNvSpPr txBox="1"/>
          <p:nvPr/>
        </p:nvSpPr>
        <p:spPr>
          <a:xfrm>
            <a:off x="7296487" y="5657998"/>
            <a:ext cx="4310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Subsequent requests/renewals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f1c7319dab_0_73"/>
          <p:cNvSpPr txBox="1">
            <a:spLocks noGrp="1"/>
          </p:cNvSpPr>
          <p:nvPr>
            <p:ph type="title"/>
          </p:nvPr>
        </p:nvSpPr>
        <p:spPr>
          <a:xfrm>
            <a:off x="816864" y="7239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dirty="0"/>
              <a:t>DALE Resources</a:t>
            </a:r>
            <a:endParaRPr dirty="0"/>
          </a:p>
        </p:txBody>
      </p:sp>
      <p:sp>
        <p:nvSpPr>
          <p:cNvPr id="272" name="Google Shape;272;g1f1c7319dab_0_73"/>
          <p:cNvSpPr txBox="1">
            <a:spLocks noGrp="1"/>
          </p:cNvSpPr>
          <p:nvPr>
            <p:ph type="body" idx="1"/>
          </p:nvPr>
        </p:nvSpPr>
        <p:spPr>
          <a:xfrm>
            <a:off x="816864" y="2183295"/>
            <a:ext cx="10871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2920" lvl="0" algn="l" rtl="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500" u="sng" dirty="0">
                <a:solidFill>
                  <a:schemeClr val="hlink"/>
                </a:solidFill>
                <a:hlinkClick r:id="rId3"/>
              </a:rPr>
              <a:t>Screening for Labor Violations in support of Prosecutorial Discretion</a:t>
            </a:r>
            <a:r>
              <a:rPr lang="en-US" sz="2500" dirty="0"/>
              <a:t> (2021)</a:t>
            </a:r>
            <a:endParaRPr sz="2500" dirty="0"/>
          </a:p>
          <a:p>
            <a:pPr marL="502920" lvl="0" algn="l" rtl="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500" u="sng" dirty="0">
                <a:solidFill>
                  <a:schemeClr val="hlink"/>
                </a:solidFill>
                <a:hlinkClick r:id="rId4"/>
              </a:rPr>
              <a:t>Immigration Practice Manual: Labor-Based Deferred Action &amp; Appendices</a:t>
            </a:r>
            <a:r>
              <a:rPr lang="en-US" sz="2500" dirty="0"/>
              <a:t> (2023)</a:t>
            </a:r>
            <a:endParaRPr sz="2500" dirty="0"/>
          </a:p>
          <a:p>
            <a:pPr marL="502920" lvl="0" algn="l" rtl="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500" dirty="0"/>
              <a:t>DALE Legal Support Monthly Cases Call: Third Wednesday of the Month, at 11am PT/12pm MT/1pm CT/2pm ET. </a:t>
            </a:r>
            <a:r>
              <a:rPr lang="en-US" sz="2500" u="sng" dirty="0">
                <a:solidFill>
                  <a:schemeClr val="hlink"/>
                </a:solidFill>
                <a:hlinkClick r:id="rId5"/>
              </a:rPr>
              <a:t>Sign up for calendar invite here</a:t>
            </a:r>
            <a:r>
              <a:rPr lang="en-US" sz="2500" dirty="0"/>
              <a:t>. </a:t>
            </a:r>
            <a:endParaRPr sz="2500" dirty="0"/>
          </a:p>
          <a:p>
            <a:pPr marL="502920" lvl="0" algn="l" rtl="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500" dirty="0"/>
              <a:t>DALE listserv!</a:t>
            </a:r>
            <a:endParaRPr sz="2500" dirty="0"/>
          </a:p>
          <a:p>
            <a:pPr marL="952500" lvl="1" indent="-342900" algn="l" rtl="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500" dirty="0"/>
              <a:t>To join, email </a:t>
            </a:r>
            <a:r>
              <a:rPr lang="en-US" sz="2500" u="sng" dirty="0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Labor-DA-Cases+subscribe@groups.io</a:t>
            </a:r>
            <a:r>
              <a:rPr lang="en-US" sz="2500" dirty="0"/>
              <a:t> </a:t>
            </a:r>
            <a:endParaRPr sz="25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1">
      <a:dk1>
        <a:srgbClr val="000000"/>
      </a:dk1>
      <a:lt1>
        <a:srgbClr val="FFFFFF"/>
      </a:lt1>
      <a:dk2>
        <a:srgbClr val="505050"/>
      </a:dk2>
      <a:lt2>
        <a:srgbClr val="E7E6E6"/>
      </a:lt2>
      <a:accent1>
        <a:srgbClr val="77BE1F"/>
      </a:accent1>
      <a:accent2>
        <a:srgbClr val="00502F"/>
      </a:accent2>
      <a:accent3>
        <a:srgbClr val="B3954B"/>
      </a:accent3>
      <a:accent4>
        <a:srgbClr val="B9E0F7"/>
      </a:accent4>
      <a:accent5>
        <a:srgbClr val="A5A5A5"/>
      </a:accent5>
      <a:accent6>
        <a:srgbClr val="70AD47"/>
      </a:accent6>
      <a:hlink>
        <a:srgbClr val="B8B8B8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emplate_Bold_OPT_1_v02" id="{69A46268-A1F7-1C40-A33F-EE84AD9D77A6}" vid="{DA5DB0A6-7804-B04B-9B6B-9077DEAB38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262</Words>
  <Application>Microsoft Macintosh PowerPoint</Application>
  <PresentationFormat>Widescreen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Century Gothic</vt:lpstr>
      <vt:lpstr>Century Gothic Bold</vt:lpstr>
      <vt:lpstr>Lato</vt:lpstr>
      <vt:lpstr>Times New Roman</vt:lpstr>
      <vt:lpstr>Twentieth Century</vt:lpstr>
      <vt:lpstr>Wingdings 2</vt:lpstr>
      <vt:lpstr>Quotable</vt:lpstr>
      <vt:lpstr>Lorem ipsum dolor</vt:lpstr>
      <vt:lpstr>Who is Eligible for Deferred Action for Labor Enforcement?</vt:lpstr>
      <vt:lpstr>How to Apply for DALE</vt:lpstr>
      <vt:lpstr>DALE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Yanik, Mary C</cp:lastModifiedBy>
  <cp:revision>112</cp:revision>
  <cp:lastPrinted>2024-04-13T15:36:27Z</cp:lastPrinted>
  <dcterms:created xsi:type="dcterms:W3CDTF">2017-02-23T20:42:13Z</dcterms:created>
  <dcterms:modified xsi:type="dcterms:W3CDTF">2024-05-01T21:59:02Z</dcterms:modified>
</cp:coreProperties>
</file>