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6"/>
  </p:notesMasterIdLst>
  <p:sldIdLst>
    <p:sldId id="305" r:id="rId2"/>
    <p:sldId id="313" r:id="rId3"/>
    <p:sldId id="299" r:id="rId4"/>
    <p:sldId id="301" r:id="rId5"/>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DDB5CA0-DCC5-46B4-AABD-0128AE7C332B}">
          <p14:sldIdLst>
            <p14:sldId id="305"/>
          </p14:sldIdLst>
        </p14:section>
        <p14:section name="Untitled Section" id="{A8C5B843-368B-41FF-ADAC-4B3D211E4103}">
          <p14:sldIdLst>
            <p14:sldId id="313"/>
            <p14:sldId id="299"/>
            <p14:sldId id="30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Lorr" initials="SL" lastIdx="1" clrIdx="0">
    <p:extLst>
      <p:ext uri="{19B8F6BF-5375-455C-9EA6-DF929625EA0E}">
        <p15:presenceInfo xmlns:p15="http://schemas.microsoft.com/office/powerpoint/2012/main" userId="S-1-5-21-2501062379-4146373793-2392120217-730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93867" autoAdjust="0"/>
  </p:normalViewPr>
  <p:slideViewPr>
    <p:cSldViewPr snapToGrid="0" snapToObjects="1">
      <p:cViewPr varScale="1">
        <p:scale>
          <a:sx n="107" d="100"/>
          <a:sy n="107" d="100"/>
        </p:scale>
        <p:origin x="92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6CD6E9-8D3B-4688-BFFB-B76B33A0D80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BD59461-DF0B-4612-8114-E40EC1E788E9}">
      <dgm:prSet custT="1"/>
      <dgm:spPr/>
      <dgm:t>
        <a:bodyPr/>
        <a:lstStyle/>
        <a:p>
          <a:r>
            <a:rPr lang="en-US" sz="1800" dirty="0"/>
            <a:t>“Have you ever received SSI or SSDI?”*</a:t>
          </a:r>
        </a:p>
      </dgm:t>
    </dgm:pt>
    <dgm:pt modelId="{CBDEE09D-AEC1-4778-A601-85D0DD4BC04E}" type="parTrans" cxnId="{F69FA6FC-5EDE-4377-8DBE-8FCC227127CB}">
      <dgm:prSet/>
      <dgm:spPr/>
      <dgm:t>
        <a:bodyPr/>
        <a:lstStyle/>
        <a:p>
          <a:endParaRPr lang="en-US" sz="3200"/>
        </a:p>
      </dgm:t>
    </dgm:pt>
    <dgm:pt modelId="{DF1F583C-9498-49CC-8713-CF43A498E03C}" type="sibTrans" cxnId="{F69FA6FC-5EDE-4377-8DBE-8FCC227127CB}">
      <dgm:prSet/>
      <dgm:spPr/>
      <dgm:t>
        <a:bodyPr/>
        <a:lstStyle/>
        <a:p>
          <a:endParaRPr lang="en-US" sz="3200"/>
        </a:p>
      </dgm:t>
    </dgm:pt>
    <dgm:pt modelId="{74167609-87F5-4726-B28D-1D42794F02BF}">
      <dgm:prSet custT="1"/>
      <dgm:spPr/>
      <dgm:t>
        <a:bodyPr/>
        <a:lstStyle/>
        <a:p>
          <a:r>
            <a:rPr lang="en-US" sz="1800" dirty="0"/>
            <a:t>“Did you receive extra assistance when you were in school?”* </a:t>
          </a:r>
        </a:p>
      </dgm:t>
    </dgm:pt>
    <dgm:pt modelId="{C0ADC892-C031-4AA1-9A01-14C5D5C50B4D}" type="parTrans" cxnId="{DF3B67B7-61B6-4775-AC94-ACA824FF41F8}">
      <dgm:prSet/>
      <dgm:spPr/>
      <dgm:t>
        <a:bodyPr/>
        <a:lstStyle/>
        <a:p>
          <a:endParaRPr lang="en-US" sz="3200"/>
        </a:p>
      </dgm:t>
    </dgm:pt>
    <dgm:pt modelId="{51385D8B-B2B8-420A-AB10-ECAEECF5A977}" type="sibTrans" cxnId="{DF3B67B7-61B6-4775-AC94-ACA824FF41F8}">
      <dgm:prSet/>
      <dgm:spPr/>
      <dgm:t>
        <a:bodyPr/>
        <a:lstStyle/>
        <a:p>
          <a:endParaRPr lang="en-US" sz="3200"/>
        </a:p>
      </dgm:t>
    </dgm:pt>
    <dgm:pt modelId="{2AB8BED7-7237-4AF2-8CEB-8F7B4D5E178B}">
      <dgm:prSet custT="1"/>
      <dgm:spPr/>
      <dgm:t>
        <a:bodyPr/>
        <a:lstStyle/>
        <a:p>
          <a:r>
            <a:rPr lang="en-US" sz="1800" dirty="0"/>
            <a:t>“Do you have any difficulty reading or doing math?”*</a:t>
          </a:r>
        </a:p>
      </dgm:t>
    </dgm:pt>
    <dgm:pt modelId="{2044D689-DB32-4A02-83D0-E6B7CB7D842A}" type="parTrans" cxnId="{A1676ACD-18BD-4DED-9254-4C0CB89F806E}">
      <dgm:prSet/>
      <dgm:spPr/>
      <dgm:t>
        <a:bodyPr/>
        <a:lstStyle/>
        <a:p>
          <a:endParaRPr lang="en-US" sz="3200"/>
        </a:p>
      </dgm:t>
    </dgm:pt>
    <dgm:pt modelId="{0B94101D-EB1B-4FE7-9742-B10B7C882222}" type="sibTrans" cxnId="{A1676ACD-18BD-4DED-9254-4C0CB89F806E}">
      <dgm:prSet/>
      <dgm:spPr/>
      <dgm:t>
        <a:bodyPr/>
        <a:lstStyle/>
        <a:p>
          <a:endParaRPr lang="en-US" sz="3200"/>
        </a:p>
      </dgm:t>
    </dgm:pt>
    <dgm:pt modelId="{45736C12-38BF-425E-BF61-833ADD0385EA}">
      <dgm:prSet custT="1"/>
      <dgm:spPr/>
      <dgm:t>
        <a:bodyPr/>
        <a:lstStyle/>
        <a:p>
          <a:r>
            <a:rPr lang="en-US" sz="1800" dirty="0"/>
            <a:t>“Do you have trouble remembering things?” *</a:t>
          </a:r>
        </a:p>
      </dgm:t>
    </dgm:pt>
    <dgm:pt modelId="{02713E09-4CF5-4BBE-B1CF-2F48EE9B1E51}" type="parTrans" cxnId="{77D636AF-4B3B-4004-B304-F783A741DAC7}">
      <dgm:prSet/>
      <dgm:spPr/>
      <dgm:t>
        <a:bodyPr/>
        <a:lstStyle/>
        <a:p>
          <a:endParaRPr lang="en-US" sz="3200"/>
        </a:p>
      </dgm:t>
    </dgm:pt>
    <dgm:pt modelId="{A37AC38F-6E92-4645-A767-F239797EBB2E}" type="sibTrans" cxnId="{77D636AF-4B3B-4004-B304-F783A741DAC7}">
      <dgm:prSet/>
      <dgm:spPr/>
      <dgm:t>
        <a:bodyPr/>
        <a:lstStyle/>
        <a:p>
          <a:endParaRPr lang="en-US" sz="3200"/>
        </a:p>
      </dgm:t>
    </dgm:pt>
    <dgm:pt modelId="{4BD483C0-8C12-4BCE-A127-42E904F6AABC}">
      <dgm:prSet custT="1"/>
      <dgm:spPr/>
      <dgm:t>
        <a:bodyPr/>
        <a:lstStyle/>
        <a:p>
          <a:r>
            <a:rPr lang="en-US" sz="1800" dirty="0"/>
            <a:t>“Have you ever seen a therapist or taken medication for depression or anxiety?”* </a:t>
          </a:r>
        </a:p>
      </dgm:t>
    </dgm:pt>
    <dgm:pt modelId="{E4249A15-1153-4B47-B869-DCF671BCAC20}" type="parTrans" cxnId="{92EFCC8A-2EA5-4317-BACF-3161090490E5}">
      <dgm:prSet/>
      <dgm:spPr/>
      <dgm:t>
        <a:bodyPr/>
        <a:lstStyle/>
        <a:p>
          <a:endParaRPr lang="en-US" sz="3200"/>
        </a:p>
      </dgm:t>
    </dgm:pt>
    <dgm:pt modelId="{B2F36D15-B356-45DA-8666-46912F69574D}" type="sibTrans" cxnId="{92EFCC8A-2EA5-4317-BACF-3161090490E5}">
      <dgm:prSet/>
      <dgm:spPr/>
      <dgm:t>
        <a:bodyPr/>
        <a:lstStyle/>
        <a:p>
          <a:endParaRPr lang="en-US" sz="3200"/>
        </a:p>
      </dgm:t>
    </dgm:pt>
    <dgm:pt modelId="{FA5269D1-A2BD-456D-B333-338C6872DD65}">
      <dgm:prSet custT="1"/>
      <dgm:spPr/>
      <dgm:t>
        <a:bodyPr/>
        <a:lstStyle/>
        <a:p>
          <a:r>
            <a:rPr lang="en-US" sz="1800" dirty="0"/>
            <a:t>What school did you go to? </a:t>
          </a:r>
        </a:p>
      </dgm:t>
    </dgm:pt>
    <dgm:pt modelId="{427909CD-EABE-4DCB-806B-7EA12B23DF98}" type="parTrans" cxnId="{5EC178A8-15B2-48CB-A071-78F23B96D5DC}">
      <dgm:prSet/>
      <dgm:spPr/>
      <dgm:t>
        <a:bodyPr/>
        <a:lstStyle/>
        <a:p>
          <a:endParaRPr lang="en-US" sz="3200"/>
        </a:p>
      </dgm:t>
    </dgm:pt>
    <dgm:pt modelId="{080E75DB-CDDD-4AD6-B347-BE78B8D1D9F9}" type="sibTrans" cxnId="{5EC178A8-15B2-48CB-A071-78F23B96D5DC}">
      <dgm:prSet/>
      <dgm:spPr/>
      <dgm:t>
        <a:bodyPr/>
        <a:lstStyle/>
        <a:p>
          <a:endParaRPr lang="en-US" sz="3200"/>
        </a:p>
      </dgm:t>
    </dgm:pt>
    <dgm:pt modelId="{2BD719BC-6F08-4A6E-BE90-D84B48B12F28}">
      <dgm:prSet custT="1"/>
      <dgm:spPr/>
      <dgm:t>
        <a:bodyPr/>
        <a:lstStyle/>
        <a:p>
          <a:r>
            <a:rPr lang="en-US" sz="1800" dirty="0"/>
            <a:t>How many people were in your classes? </a:t>
          </a:r>
        </a:p>
      </dgm:t>
    </dgm:pt>
    <dgm:pt modelId="{3E49DD3F-89E2-4E1E-A9D1-ACE61075F91A}" type="parTrans" cxnId="{F35FDDAE-8DD2-444C-B9CC-DCBA695F1335}">
      <dgm:prSet/>
      <dgm:spPr/>
      <dgm:t>
        <a:bodyPr/>
        <a:lstStyle/>
        <a:p>
          <a:endParaRPr lang="en-US" sz="3200"/>
        </a:p>
      </dgm:t>
    </dgm:pt>
    <dgm:pt modelId="{8235EA3E-35F4-410A-9A87-D43C4C902D54}" type="sibTrans" cxnId="{F35FDDAE-8DD2-444C-B9CC-DCBA695F1335}">
      <dgm:prSet/>
      <dgm:spPr/>
      <dgm:t>
        <a:bodyPr/>
        <a:lstStyle/>
        <a:p>
          <a:endParaRPr lang="en-US" sz="3200"/>
        </a:p>
      </dgm:t>
    </dgm:pt>
    <dgm:pt modelId="{3C5188DD-ECF7-4942-A696-FB8204B0FFFF}">
      <dgm:prSet custT="1"/>
      <dgm:spPr/>
      <dgm:t>
        <a:bodyPr/>
        <a:lstStyle/>
        <a:p>
          <a:r>
            <a:rPr lang="en-US" sz="1800" dirty="0"/>
            <a:t>Did you receive any services/supports during school? </a:t>
          </a:r>
        </a:p>
      </dgm:t>
    </dgm:pt>
    <dgm:pt modelId="{6D590F4F-AF17-43A5-91C8-DF9E3827D6E1}" type="parTrans" cxnId="{BEDA534B-8468-467C-84F5-AFAEF1F52915}">
      <dgm:prSet/>
      <dgm:spPr/>
      <dgm:t>
        <a:bodyPr/>
        <a:lstStyle/>
        <a:p>
          <a:endParaRPr lang="en-US" sz="3200"/>
        </a:p>
      </dgm:t>
    </dgm:pt>
    <dgm:pt modelId="{1974A076-2C0C-4987-BE9E-50E43AC89047}" type="sibTrans" cxnId="{BEDA534B-8468-467C-84F5-AFAEF1F52915}">
      <dgm:prSet/>
      <dgm:spPr/>
      <dgm:t>
        <a:bodyPr/>
        <a:lstStyle/>
        <a:p>
          <a:endParaRPr lang="en-US" sz="3200"/>
        </a:p>
      </dgm:t>
    </dgm:pt>
    <dgm:pt modelId="{0B7D8281-60FF-4B2F-8C53-838009F411E2}">
      <dgm:prSet custT="1"/>
      <dgm:spPr/>
      <dgm:t>
        <a:bodyPr/>
        <a:lstStyle/>
        <a:p>
          <a:r>
            <a:rPr lang="en-US" sz="1800" dirty="0"/>
            <a:t>Did you have an IEP? </a:t>
          </a:r>
        </a:p>
      </dgm:t>
    </dgm:pt>
    <dgm:pt modelId="{6667F586-A49C-4E28-89B6-D767FC29D3B2}" type="parTrans" cxnId="{DF5C72BF-97A5-47CC-AA36-6CF242E4C679}">
      <dgm:prSet/>
      <dgm:spPr/>
      <dgm:t>
        <a:bodyPr/>
        <a:lstStyle/>
        <a:p>
          <a:endParaRPr lang="en-US" sz="3200"/>
        </a:p>
      </dgm:t>
    </dgm:pt>
    <dgm:pt modelId="{E59DCA3A-3205-4A80-B1F4-75B1DED6EACA}" type="sibTrans" cxnId="{DF5C72BF-97A5-47CC-AA36-6CF242E4C679}">
      <dgm:prSet/>
      <dgm:spPr/>
      <dgm:t>
        <a:bodyPr/>
        <a:lstStyle/>
        <a:p>
          <a:endParaRPr lang="en-US" sz="3200"/>
        </a:p>
      </dgm:t>
    </dgm:pt>
    <dgm:pt modelId="{C300DADA-60A1-4CDF-9069-7AC861AE14C7}">
      <dgm:prSet custT="1"/>
      <dgm:spPr/>
      <dgm:t>
        <a:bodyPr/>
        <a:lstStyle/>
        <a:p>
          <a:r>
            <a:rPr lang="en-US" sz="1800" dirty="0"/>
            <a:t>Are you currently (or in the past) receiving services from any organizations or agencies? </a:t>
          </a:r>
        </a:p>
      </dgm:t>
    </dgm:pt>
    <dgm:pt modelId="{2838B241-E37C-4EAF-8D3A-E5473D5A8DBA}" type="parTrans" cxnId="{9C1C8948-56F8-45C0-AE0C-EDC4C4DFE085}">
      <dgm:prSet/>
      <dgm:spPr/>
      <dgm:t>
        <a:bodyPr/>
        <a:lstStyle/>
        <a:p>
          <a:endParaRPr lang="en-US" sz="3200"/>
        </a:p>
      </dgm:t>
    </dgm:pt>
    <dgm:pt modelId="{3E69D64C-1041-46E3-9DC6-01A969ADD2A3}" type="sibTrans" cxnId="{9C1C8948-56F8-45C0-AE0C-EDC4C4DFE085}">
      <dgm:prSet/>
      <dgm:spPr/>
      <dgm:t>
        <a:bodyPr/>
        <a:lstStyle/>
        <a:p>
          <a:endParaRPr lang="en-US" sz="3200"/>
        </a:p>
      </dgm:t>
    </dgm:pt>
    <dgm:pt modelId="{00E4ACE4-07F3-4A9B-9328-7F55D0D7CE03}" type="pres">
      <dgm:prSet presAssocID="{C36CD6E9-8D3B-4688-BFFB-B76B33A0D806}" presName="diagram" presStyleCnt="0">
        <dgm:presLayoutVars>
          <dgm:dir/>
          <dgm:resizeHandles val="exact"/>
        </dgm:presLayoutVars>
      </dgm:prSet>
      <dgm:spPr/>
    </dgm:pt>
    <dgm:pt modelId="{017ADE07-4BE9-4095-8BF5-A6B40C792315}" type="pres">
      <dgm:prSet presAssocID="{9BD59461-DF0B-4612-8114-E40EC1E788E9}" presName="node" presStyleLbl="node1" presStyleIdx="0" presStyleCnt="10">
        <dgm:presLayoutVars>
          <dgm:bulletEnabled val="1"/>
        </dgm:presLayoutVars>
      </dgm:prSet>
      <dgm:spPr/>
    </dgm:pt>
    <dgm:pt modelId="{53434B02-1732-41A7-B490-310FFCFBA216}" type="pres">
      <dgm:prSet presAssocID="{DF1F583C-9498-49CC-8713-CF43A498E03C}" presName="sibTrans" presStyleCnt="0"/>
      <dgm:spPr/>
    </dgm:pt>
    <dgm:pt modelId="{95B0E954-2570-40A3-81FC-A00DA1F3CF70}" type="pres">
      <dgm:prSet presAssocID="{74167609-87F5-4726-B28D-1D42794F02BF}" presName="node" presStyleLbl="node1" presStyleIdx="1" presStyleCnt="10">
        <dgm:presLayoutVars>
          <dgm:bulletEnabled val="1"/>
        </dgm:presLayoutVars>
      </dgm:prSet>
      <dgm:spPr/>
    </dgm:pt>
    <dgm:pt modelId="{CE21473A-711B-4913-87F6-47C6B337B52B}" type="pres">
      <dgm:prSet presAssocID="{51385D8B-B2B8-420A-AB10-ECAEECF5A977}" presName="sibTrans" presStyleCnt="0"/>
      <dgm:spPr/>
    </dgm:pt>
    <dgm:pt modelId="{300B99D9-FFDA-41BB-A7D4-AFD3BE0CD087}" type="pres">
      <dgm:prSet presAssocID="{2AB8BED7-7237-4AF2-8CEB-8F7B4D5E178B}" presName="node" presStyleLbl="node1" presStyleIdx="2" presStyleCnt="10">
        <dgm:presLayoutVars>
          <dgm:bulletEnabled val="1"/>
        </dgm:presLayoutVars>
      </dgm:prSet>
      <dgm:spPr/>
    </dgm:pt>
    <dgm:pt modelId="{2918AADC-6859-4EAB-94C3-719B5E124C75}" type="pres">
      <dgm:prSet presAssocID="{0B94101D-EB1B-4FE7-9742-B10B7C882222}" presName="sibTrans" presStyleCnt="0"/>
      <dgm:spPr/>
    </dgm:pt>
    <dgm:pt modelId="{13AC3343-8C76-4981-82D9-E630ACEAE9DA}" type="pres">
      <dgm:prSet presAssocID="{45736C12-38BF-425E-BF61-833ADD0385EA}" presName="node" presStyleLbl="node1" presStyleIdx="3" presStyleCnt="10">
        <dgm:presLayoutVars>
          <dgm:bulletEnabled val="1"/>
        </dgm:presLayoutVars>
      </dgm:prSet>
      <dgm:spPr/>
    </dgm:pt>
    <dgm:pt modelId="{6309CCC3-C73F-4801-A8E4-186A5F77F892}" type="pres">
      <dgm:prSet presAssocID="{A37AC38F-6E92-4645-A767-F239797EBB2E}" presName="sibTrans" presStyleCnt="0"/>
      <dgm:spPr/>
    </dgm:pt>
    <dgm:pt modelId="{474F9568-399A-459F-BC83-8A0902753AE5}" type="pres">
      <dgm:prSet presAssocID="{4BD483C0-8C12-4BCE-A127-42E904F6AABC}" presName="node" presStyleLbl="node1" presStyleIdx="4" presStyleCnt="10">
        <dgm:presLayoutVars>
          <dgm:bulletEnabled val="1"/>
        </dgm:presLayoutVars>
      </dgm:prSet>
      <dgm:spPr/>
    </dgm:pt>
    <dgm:pt modelId="{F92534A1-CFAB-448D-A8A8-645DE03536E0}" type="pres">
      <dgm:prSet presAssocID="{B2F36D15-B356-45DA-8666-46912F69574D}" presName="sibTrans" presStyleCnt="0"/>
      <dgm:spPr/>
    </dgm:pt>
    <dgm:pt modelId="{AFBC7577-74F5-4213-BCF2-4B1C71121449}" type="pres">
      <dgm:prSet presAssocID="{FA5269D1-A2BD-456D-B333-338C6872DD65}" presName="node" presStyleLbl="node1" presStyleIdx="5" presStyleCnt="10">
        <dgm:presLayoutVars>
          <dgm:bulletEnabled val="1"/>
        </dgm:presLayoutVars>
      </dgm:prSet>
      <dgm:spPr/>
    </dgm:pt>
    <dgm:pt modelId="{38DA0FF0-BD4C-40BD-B2FE-5AD88C549472}" type="pres">
      <dgm:prSet presAssocID="{080E75DB-CDDD-4AD6-B347-BE78B8D1D9F9}" presName="sibTrans" presStyleCnt="0"/>
      <dgm:spPr/>
    </dgm:pt>
    <dgm:pt modelId="{33C67CED-6BA8-4431-A94B-D0C7AE909E86}" type="pres">
      <dgm:prSet presAssocID="{2BD719BC-6F08-4A6E-BE90-D84B48B12F28}" presName="node" presStyleLbl="node1" presStyleIdx="6" presStyleCnt="10">
        <dgm:presLayoutVars>
          <dgm:bulletEnabled val="1"/>
        </dgm:presLayoutVars>
      </dgm:prSet>
      <dgm:spPr/>
    </dgm:pt>
    <dgm:pt modelId="{A1E79E83-EE5A-4EB1-BC54-FDD9224AFCEB}" type="pres">
      <dgm:prSet presAssocID="{8235EA3E-35F4-410A-9A87-D43C4C902D54}" presName="sibTrans" presStyleCnt="0"/>
      <dgm:spPr/>
    </dgm:pt>
    <dgm:pt modelId="{66FDBC9D-A5B8-4F86-B590-7178538FF604}" type="pres">
      <dgm:prSet presAssocID="{3C5188DD-ECF7-4942-A696-FB8204B0FFFF}" presName="node" presStyleLbl="node1" presStyleIdx="7" presStyleCnt="10">
        <dgm:presLayoutVars>
          <dgm:bulletEnabled val="1"/>
        </dgm:presLayoutVars>
      </dgm:prSet>
      <dgm:spPr/>
    </dgm:pt>
    <dgm:pt modelId="{22E74FE8-83D6-490B-81FA-6AAE8EFF4D03}" type="pres">
      <dgm:prSet presAssocID="{1974A076-2C0C-4987-BE9E-50E43AC89047}" presName="sibTrans" presStyleCnt="0"/>
      <dgm:spPr/>
    </dgm:pt>
    <dgm:pt modelId="{45B01940-EDCE-4967-AC03-C4AA95BDAB73}" type="pres">
      <dgm:prSet presAssocID="{0B7D8281-60FF-4B2F-8C53-838009F411E2}" presName="node" presStyleLbl="node1" presStyleIdx="8" presStyleCnt="10">
        <dgm:presLayoutVars>
          <dgm:bulletEnabled val="1"/>
        </dgm:presLayoutVars>
      </dgm:prSet>
      <dgm:spPr/>
    </dgm:pt>
    <dgm:pt modelId="{AC98FEC5-6F15-4375-AFC9-C5AB254F1F0E}" type="pres">
      <dgm:prSet presAssocID="{E59DCA3A-3205-4A80-B1F4-75B1DED6EACA}" presName="sibTrans" presStyleCnt="0"/>
      <dgm:spPr/>
    </dgm:pt>
    <dgm:pt modelId="{4E86A7D9-4D1C-4474-B07C-2DA8B06571B5}" type="pres">
      <dgm:prSet presAssocID="{C300DADA-60A1-4CDF-9069-7AC861AE14C7}" presName="node" presStyleLbl="node1" presStyleIdx="9" presStyleCnt="10">
        <dgm:presLayoutVars>
          <dgm:bulletEnabled val="1"/>
        </dgm:presLayoutVars>
      </dgm:prSet>
      <dgm:spPr/>
    </dgm:pt>
  </dgm:ptLst>
  <dgm:cxnLst>
    <dgm:cxn modelId="{3F3C410E-5FF1-4A32-925C-BB009626DD43}" type="presOf" srcId="{9BD59461-DF0B-4612-8114-E40EC1E788E9}" destId="{017ADE07-4BE9-4095-8BF5-A6B40C792315}" srcOrd="0" destOrd="0" presId="urn:microsoft.com/office/officeart/2005/8/layout/default"/>
    <dgm:cxn modelId="{9FEAC038-4F0B-4B78-8F43-C2A84F9B0EC8}" type="presOf" srcId="{45736C12-38BF-425E-BF61-833ADD0385EA}" destId="{13AC3343-8C76-4981-82D9-E630ACEAE9DA}" srcOrd="0" destOrd="0" presId="urn:microsoft.com/office/officeart/2005/8/layout/default"/>
    <dgm:cxn modelId="{5FFED760-B569-46B5-9C2E-BFCFF00AEF64}" type="presOf" srcId="{4BD483C0-8C12-4BCE-A127-42E904F6AABC}" destId="{474F9568-399A-459F-BC83-8A0902753AE5}" srcOrd="0" destOrd="0" presId="urn:microsoft.com/office/officeart/2005/8/layout/default"/>
    <dgm:cxn modelId="{A1751C63-3C25-4879-B763-77F8852A2EF1}" type="presOf" srcId="{3C5188DD-ECF7-4942-A696-FB8204B0FFFF}" destId="{66FDBC9D-A5B8-4F86-B590-7178538FF604}" srcOrd="0" destOrd="0" presId="urn:microsoft.com/office/officeart/2005/8/layout/default"/>
    <dgm:cxn modelId="{AE6F6046-19D9-413A-9CF7-D06B8965DE89}" type="presOf" srcId="{C36CD6E9-8D3B-4688-BFFB-B76B33A0D806}" destId="{00E4ACE4-07F3-4A9B-9328-7F55D0D7CE03}" srcOrd="0" destOrd="0" presId="urn:microsoft.com/office/officeart/2005/8/layout/default"/>
    <dgm:cxn modelId="{9C1C8948-56F8-45C0-AE0C-EDC4C4DFE085}" srcId="{C36CD6E9-8D3B-4688-BFFB-B76B33A0D806}" destId="{C300DADA-60A1-4CDF-9069-7AC861AE14C7}" srcOrd="9" destOrd="0" parTransId="{2838B241-E37C-4EAF-8D3A-E5473D5A8DBA}" sibTransId="{3E69D64C-1041-46E3-9DC6-01A969ADD2A3}"/>
    <dgm:cxn modelId="{BEDA534B-8468-467C-84F5-AFAEF1F52915}" srcId="{C36CD6E9-8D3B-4688-BFFB-B76B33A0D806}" destId="{3C5188DD-ECF7-4942-A696-FB8204B0FFFF}" srcOrd="7" destOrd="0" parTransId="{6D590F4F-AF17-43A5-91C8-DF9E3827D6E1}" sibTransId="{1974A076-2C0C-4987-BE9E-50E43AC89047}"/>
    <dgm:cxn modelId="{00E66950-8156-443E-ABC0-B69D340B6668}" type="presOf" srcId="{2AB8BED7-7237-4AF2-8CEB-8F7B4D5E178B}" destId="{300B99D9-FFDA-41BB-A7D4-AFD3BE0CD087}" srcOrd="0" destOrd="0" presId="urn:microsoft.com/office/officeart/2005/8/layout/default"/>
    <dgm:cxn modelId="{1A73A57A-0A76-4221-AB65-DED03D101741}" type="presOf" srcId="{FA5269D1-A2BD-456D-B333-338C6872DD65}" destId="{AFBC7577-74F5-4213-BCF2-4B1C71121449}" srcOrd="0" destOrd="0" presId="urn:microsoft.com/office/officeart/2005/8/layout/default"/>
    <dgm:cxn modelId="{92EFCC8A-2EA5-4317-BACF-3161090490E5}" srcId="{C36CD6E9-8D3B-4688-BFFB-B76B33A0D806}" destId="{4BD483C0-8C12-4BCE-A127-42E904F6AABC}" srcOrd="4" destOrd="0" parTransId="{E4249A15-1153-4B47-B869-DCF671BCAC20}" sibTransId="{B2F36D15-B356-45DA-8666-46912F69574D}"/>
    <dgm:cxn modelId="{2241A299-4C1C-4FFE-8B9E-D24B10804C46}" type="presOf" srcId="{74167609-87F5-4726-B28D-1D42794F02BF}" destId="{95B0E954-2570-40A3-81FC-A00DA1F3CF70}" srcOrd="0" destOrd="0" presId="urn:microsoft.com/office/officeart/2005/8/layout/default"/>
    <dgm:cxn modelId="{1504AB9C-E86B-4B70-B84E-68E6E0882C80}" type="presOf" srcId="{C300DADA-60A1-4CDF-9069-7AC861AE14C7}" destId="{4E86A7D9-4D1C-4474-B07C-2DA8B06571B5}" srcOrd="0" destOrd="0" presId="urn:microsoft.com/office/officeart/2005/8/layout/default"/>
    <dgm:cxn modelId="{5EC178A8-15B2-48CB-A071-78F23B96D5DC}" srcId="{C36CD6E9-8D3B-4688-BFFB-B76B33A0D806}" destId="{FA5269D1-A2BD-456D-B333-338C6872DD65}" srcOrd="5" destOrd="0" parTransId="{427909CD-EABE-4DCB-806B-7EA12B23DF98}" sibTransId="{080E75DB-CDDD-4AD6-B347-BE78B8D1D9F9}"/>
    <dgm:cxn modelId="{F35FDDAE-8DD2-444C-B9CC-DCBA695F1335}" srcId="{C36CD6E9-8D3B-4688-BFFB-B76B33A0D806}" destId="{2BD719BC-6F08-4A6E-BE90-D84B48B12F28}" srcOrd="6" destOrd="0" parTransId="{3E49DD3F-89E2-4E1E-A9D1-ACE61075F91A}" sibTransId="{8235EA3E-35F4-410A-9A87-D43C4C902D54}"/>
    <dgm:cxn modelId="{77D636AF-4B3B-4004-B304-F783A741DAC7}" srcId="{C36CD6E9-8D3B-4688-BFFB-B76B33A0D806}" destId="{45736C12-38BF-425E-BF61-833ADD0385EA}" srcOrd="3" destOrd="0" parTransId="{02713E09-4CF5-4BBE-B1CF-2F48EE9B1E51}" sibTransId="{A37AC38F-6E92-4645-A767-F239797EBB2E}"/>
    <dgm:cxn modelId="{DF3B67B7-61B6-4775-AC94-ACA824FF41F8}" srcId="{C36CD6E9-8D3B-4688-BFFB-B76B33A0D806}" destId="{74167609-87F5-4726-B28D-1D42794F02BF}" srcOrd="1" destOrd="0" parTransId="{C0ADC892-C031-4AA1-9A01-14C5D5C50B4D}" sibTransId="{51385D8B-B2B8-420A-AB10-ECAEECF5A977}"/>
    <dgm:cxn modelId="{222601BD-4780-45DD-B21D-89B78885226B}" type="presOf" srcId="{2BD719BC-6F08-4A6E-BE90-D84B48B12F28}" destId="{33C67CED-6BA8-4431-A94B-D0C7AE909E86}" srcOrd="0" destOrd="0" presId="urn:microsoft.com/office/officeart/2005/8/layout/default"/>
    <dgm:cxn modelId="{DF5C72BF-97A5-47CC-AA36-6CF242E4C679}" srcId="{C36CD6E9-8D3B-4688-BFFB-B76B33A0D806}" destId="{0B7D8281-60FF-4B2F-8C53-838009F411E2}" srcOrd="8" destOrd="0" parTransId="{6667F586-A49C-4E28-89B6-D767FC29D3B2}" sibTransId="{E59DCA3A-3205-4A80-B1F4-75B1DED6EACA}"/>
    <dgm:cxn modelId="{A1676ACD-18BD-4DED-9254-4C0CB89F806E}" srcId="{C36CD6E9-8D3B-4688-BFFB-B76B33A0D806}" destId="{2AB8BED7-7237-4AF2-8CEB-8F7B4D5E178B}" srcOrd="2" destOrd="0" parTransId="{2044D689-DB32-4A02-83D0-E6B7CB7D842A}" sibTransId="{0B94101D-EB1B-4FE7-9742-B10B7C882222}"/>
    <dgm:cxn modelId="{846C8AE3-F99A-4973-867E-A7BA6C0BC214}" type="presOf" srcId="{0B7D8281-60FF-4B2F-8C53-838009F411E2}" destId="{45B01940-EDCE-4967-AC03-C4AA95BDAB73}" srcOrd="0" destOrd="0" presId="urn:microsoft.com/office/officeart/2005/8/layout/default"/>
    <dgm:cxn modelId="{F69FA6FC-5EDE-4377-8DBE-8FCC227127CB}" srcId="{C36CD6E9-8D3B-4688-BFFB-B76B33A0D806}" destId="{9BD59461-DF0B-4612-8114-E40EC1E788E9}" srcOrd="0" destOrd="0" parTransId="{CBDEE09D-AEC1-4778-A601-85D0DD4BC04E}" sibTransId="{DF1F583C-9498-49CC-8713-CF43A498E03C}"/>
    <dgm:cxn modelId="{059CE08C-A94A-422E-A9A5-ED79119FDC8C}" type="presParOf" srcId="{00E4ACE4-07F3-4A9B-9328-7F55D0D7CE03}" destId="{017ADE07-4BE9-4095-8BF5-A6B40C792315}" srcOrd="0" destOrd="0" presId="urn:microsoft.com/office/officeart/2005/8/layout/default"/>
    <dgm:cxn modelId="{5A33C7A5-F03E-4DAC-8EA2-41BF54127422}" type="presParOf" srcId="{00E4ACE4-07F3-4A9B-9328-7F55D0D7CE03}" destId="{53434B02-1732-41A7-B490-310FFCFBA216}" srcOrd="1" destOrd="0" presId="urn:microsoft.com/office/officeart/2005/8/layout/default"/>
    <dgm:cxn modelId="{03A23D08-8D1F-4CDD-AA81-3A18162500BC}" type="presParOf" srcId="{00E4ACE4-07F3-4A9B-9328-7F55D0D7CE03}" destId="{95B0E954-2570-40A3-81FC-A00DA1F3CF70}" srcOrd="2" destOrd="0" presId="urn:microsoft.com/office/officeart/2005/8/layout/default"/>
    <dgm:cxn modelId="{A10A4D2A-7E5D-49D7-8813-8DC073803027}" type="presParOf" srcId="{00E4ACE4-07F3-4A9B-9328-7F55D0D7CE03}" destId="{CE21473A-711B-4913-87F6-47C6B337B52B}" srcOrd="3" destOrd="0" presId="urn:microsoft.com/office/officeart/2005/8/layout/default"/>
    <dgm:cxn modelId="{A998EFE8-7E33-416B-B8D8-ED255AF48D0D}" type="presParOf" srcId="{00E4ACE4-07F3-4A9B-9328-7F55D0D7CE03}" destId="{300B99D9-FFDA-41BB-A7D4-AFD3BE0CD087}" srcOrd="4" destOrd="0" presId="urn:microsoft.com/office/officeart/2005/8/layout/default"/>
    <dgm:cxn modelId="{626D7BD8-72F0-43C0-94CD-678E07F2A2AF}" type="presParOf" srcId="{00E4ACE4-07F3-4A9B-9328-7F55D0D7CE03}" destId="{2918AADC-6859-4EAB-94C3-719B5E124C75}" srcOrd="5" destOrd="0" presId="urn:microsoft.com/office/officeart/2005/8/layout/default"/>
    <dgm:cxn modelId="{644D0201-86EE-439E-8EBC-4E9617F67805}" type="presParOf" srcId="{00E4ACE4-07F3-4A9B-9328-7F55D0D7CE03}" destId="{13AC3343-8C76-4981-82D9-E630ACEAE9DA}" srcOrd="6" destOrd="0" presId="urn:microsoft.com/office/officeart/2005/8/layout/default"/>
    <dgm:cxn modelId="{56A36F5A-AB39-4A31-A2F1-0A82BD012EC2}" type="presParOf" srcId="{00E4ACE4-07F3-4A9B-9328-7F55D0D7CE03}" destId="{6309CCC3-C73F-4801-A8E4-186A5F77F892}" srcOrd="7" destOrd="0" presId="urn:microsoft.com/office/officeart/2005/8/layout/default"/>
    <dgm:cxn modelId="{10290B79-333B-421F-AC71-3C81D03CAAA9}" type="presParOf" srcId="{00E4ACE4-07F3-4A9B-9328-7F55D0D7CE03}" destId="{474F9568-399A-459F-BC83-8A0902753AE5}" srcOrd="8" destOrd="0" presId="urn:microsoft.com/office/officeart/2005/8/layout/default"/>
    <dgm:cxn modelId="{86753C49-7D1B-40F6-8A19-37F8EEEC9B5E}" type="presParOf" srcId="{00E4ACE4-07F3-4A9B-9328-7F55D0D7CE03}" destId="{F92534A1-CFAB-448D-A8A8-645DE03536E0}" srcOrd="9" destOrd="0" presId="urn:microsoft.com/office/officeart/2005/8/layout/default"/>
    <dgm:cxn modelId="{35B827A2-E90D-42FF-8F6B-E79522DA1ECF}" type="presParOf" srcId="{00E4ACE4-07F3-4A9B-9328-7F55D0D7CE03}" destId="{AFBC7577-74F5-4213-BCF2-4B1C71121449}" srcOrd="10" destOrd="0" presId="urn:microsoft.com/office/officeart/2005/8/layout/default"/>
    <dgm:cxn modelId="{6E69F52C-5D8F-4FF8-B80F-B4C1FB938929}" type="presParOf" srcId="{00E4ACE4-07F3-4A9B-9328-7F55D0D7CE03}" destId="{38DA0FF0-BD4C-40BD-B2FE-5AD88C549472}" srcOrd="11" destOrd="0" presId="urn:microsoft.com/office/officeart/2005/8/layout/default"/>
    <dgm:cxn modelId="{DA2D969A-1A8A-4DFC-AD33-196DC6C79D50}" type="presParOf" srcId="{00E4ACE4-07F3-4A9B-9328-7F55D0D7CE03}" destId="{33C67CED-6BA8-4431-A94B-D0C7AE909E86}" srcOrd="12" destOrd="0" presId="urn:microsoft.com/office/officeart/2005/8/layout/default"/>
    <dgm:cxn modelId="{7880E00F-2231-4A88-A5D1-44A8960EA1A6}" type="presParOf" srcId="{00E4ACE4-07F3-4A9B-9328-7F55D0D7CE03}" destId="{A1E79E83-EE5A-4EB1-BC54-FDD9224AFCEB}" srcOrd="13" destOrd="0" presId="urn:microsoft.com/office/officeart/2005/8/layout/default"/>
    <dgm:cxn modelId="{AA2076A2-3325-4136-BC85-763A39D2C916}" type="presParOf" srcId="{00E4ACE4-07F3-4A9B-9328-7F55D0D7CE03}" destId="{66FDBC9D-A5B8-4F86-B590-7178538FF604}" srcOrd="14" destOrd="0" presId="urn:microsoft.com/office/officeart/2005/8/layout/default"/>
    <dgm:cxn modelId="{F769E569-C5FC-428C-B9BC-18C9ED23D4B8}" type="presParOf" srcId="{00E4ACE4-07F3-4A9B-9328-7F55D0D7CE03}" destId="{22E74FE8-83D6-490B-81FA-6AAE8EFF4D03}" srcOrd="15" destOrd="0" presId="urn:microsoft.com/office/officeart/2005/8/layout/default"/>
    <dgm:cxn modelId="{653C5AEA-416C-47A0-ACEB-546AF8EDBF16}" type="presParOf" srcId="{00E4ACE4-07F3-4A9B-9328-7F55D0D7CE03}" destId="{45B01940-EDCE-4967-AC03-C4AA95BDAB73}" srcOrd="16" destOrd="0" presId="urn:microsoft.com/office/officeart/2005/8/layout/default"/>
    <dgm:cxn modelId="{C3A19CB2-FEC2-4FA7-941E-FFCB931CED3B}" type="presParOf" srcId="{00E4ACE4-07F3-4A9B-9328-7F55D0D7CE03}" destId="{AC98FEC5-6F15-4375-AFC9-C5AB254F1F0E}" srcOrd="17" destOrd="0" presId="urn:microsoft.com/office/officeart/2005/8/layout/default"/>
    <dgm:cxn modelId="{416555F8-28A9-46B3-BAAF-70855BC1F773}" type="presParOf" srcId="{00E4ACE4-07F3-4A9B-9328-7F55D0D7CE03}" destId="{4E86A7D9-4D1C-4474-B07C-2DA8B06571B5}"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7ADE07-4BE9-4095-8BF5-A6B40C792315}">
      <dsp:nvSpPr>
        <dsp:cNvPr id="0" name=""/>
        <dsp:cNvSpPr/>
      </dsp:nvSpPr>
      <dsp:spPr>
        <a:xfrm>
          <a:off x="237543" y="76"/>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“Have you ever received SSI or SSDI?”*</a:t>
          </a:r>
        </a:p>
      </dsp:txBody>
      <dsp:txXfrm>
        <a:off x="237543" y="76"/>
        <a:ext cx="2149996" cy="1289997"/>
      </dsp:txXfrm>
    </dsp:sp>
    <dsp:sp modelId="{95B0E954-2570-40A3-81FC-A00DA1F3CF70}">
      <dsp:nvSpPr>
        <dsp:cNvPr id="0" name=""/>
        <dsp:cNvSpPr/>
      </dsp:nvSpPr>
      <dsp:spPr>
        <a:xfrm>
          <a:off x="2602539" y="76"/>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“Did you receive extra assistance when you were in school?”* </a:t>
          </a:r>
        </a:p>
      </dsp:txBody>
      <dsp:txXfrm>
        <a:off x="2602539" y="76"/>
        <a:ext cx="2149996" cy="1289997"/>
      </dsp:txXfrm>
    </dsp:sp>
    <dsp:sp modelId="{300B99D9-FFDA-41BB-A7D4-AFD3BE0CD087}">
      <dsp:nvSpPr>
        <dsp:cNvPr id="0" name=""/>
        <dsp:cNvSpPr/>
      </dsp:nvSpPr>
      <dsp:spPr>
        <a:xfrm>
          <a:off x="4967535" y="76"/>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“Do you have any difficulty reading or doing math?”*</a:t>
          </a:r>
        </a:p>
      </dsp:txBody>
      <dsp:txXfrm>
        <a:off x="4967535" y="76"/>
        <a:ext cx="2149996" cy="1289997"/>
      </dsp:txXfrm>
    </dsp:sp>
    <dsp:sp modelId="{13AC3343-8C76-4981-82D9-E630ACEAE9DA}">
      <dsp:nvSpPr>
        <dsp:cNvPr id="0" name=""/>
        <dsp:cNvSpPr/>
      </dsp:nvSpPr>
      <dsp:spPr>
        <a:xfrm>
          <a:off x="7332531" y="76"/>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“Do you have trouble remembering things?” *</a:t>
          </a:r>
        </a:p>
      </dsp:txBody>
      <dsp:txXfrm>
        <a:off x="7332531" y="76"/>
        <a:ext cx="2149996" cy="1289997"/>
      </dsp:txXfrm>
    </dsp:sp>
    <dsp:sp modelId="{474F9568-399A-459F-BC83-8A0902753AE5}">
      <dsp:nvSpPr>
        <dsp:cNvPr id="0" name=""/>
        <dsp:cNvSpPr/>
      </dsp:nvSpPr>
      <dsp:spPr>
        <a:xfrm>
          <a:off x="237543" y="1505073"/>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“Have you ever seen a therapist or taken medication for depression or anxiety?”* </a:t>
          </a:r>
        </a:p>
      </dsp:txBody>
      <dsp:txXfrm>
        <a:off x="237543" y="1505073"/>
        <a:ext cx="2149996" cy="1289997"/>
      </dsp:txXfrm>
    </dsp:sp>
    <dsp:sp modelId="{AFBC7577-74F5-4213-BCF2-4B1C71121449}">
      <dsp:nvSpPr>
        <dsp:cNvPr id="0" name=""/>
        <dsp:cNvSpPr/>
      </dsp:nvSpPr>
      <dsp:spPr>
        <a:xfrm>
          <a:off x="2602539" y="1505073"/>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What school did you go to? </a:t>
          </a:r>
        </a:p>
      </dsp:txBody>
      <dsp:txXfrm>
        <a:off x="2602539" y="1505073"/>
        <a:ext cx="2149996" cy="1289997"/>
      </dsp:txXfrm>
    </dsp:sp>
    <dsp:sp modelId="{33C67CED-6BA8-4431-A94B-D0C7AE909E86}">
      <dsp:nvSpPr>
        <dsp:cNvPr id="0" name=""/>
        <dsp:cNvSpPr/>
      </dsp:nvSpPr>
      <dsp:spPr>
        <a:xfrm>
          <a:off x="4967535" y="1505073"/>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How many people were in your classes? </a:t>
          </a:r>
        </a:p>
      </dsp:txBody>
      <dsp:txXfrm>
        <a:off x="4967535" y="1505073"/>
        <a:ext cx="2149996" cy="1289997"/>
      </dsp:txXfrm>
    </dsp:sp>
    <dsp:sp modelId="{66FDBC9D-A5B8-4F86-B590-7178538FF604}">
      <dsp:nvSpPr>
        <dsp:cNvPr id="0" name=""/>
        <dsp:cNvSpPr/>
      </dsp:nvSpPr>
      <dsp:spPr>
        <a:xfrm>
          <a:off x="7332531" y="1505073"/>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Did you receive any services/supports during school? </a:t>
          </a:r>
        </a:p>
      </dsp:txBody>
      <dsp:txXfrm>
        <a:off x="7332531" y="1505073"/>
        <a:ext cx="2149996" cy="1289997"/>
      </dsp:txXfrm>
    </dsp:sp>
    <dsp:sp modelId="{45B01940-EDCE-4967-AC03-C4AA95BDAB73}">
      <dsp:nvSpPr>
        <dsp:cNvPr id="0" name=""/>
        <dsp:cNvSpPr/>
      </dsp:nvSpPr>
      <dsp:spPr>
        <a:xfrm>
          <a:off x="2602539" y="3010070"/>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Did you have an IEP? </a:t>
          </a:r>
        </a:p>
      </dsp:txBody>
      <dsp:txXfrm>
        <a:off x="2602539" y="3010070"/>
        <a:ext cx="2149996" cy="1289997"/>
      </dsp:txXfrm>
    </dsp:sp>
    <dsp:sp modelId="{4E86A7D9-4D1C-4474-B07C-2DA8B06571B5}">
      <dsp:nvSpPr>
        <dsp:cNvPr id="0" name=""/>
        <dsp:cNvSpPr/>
      </dsp:nvSpPr>
      <dsp:spPr>
        <a:xfrm>
          <a:off x="4967535" y="3010070"/>
          <a:ext cx="2149996" cy="128999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Are you currently (or in the past) receiving services from any organizations or agencies? </a:t>
          </a:r>
        </a:p>
      </dsp:txBody>
      <dsp:txXfrm>
        <a:off x="4967535" y="3010070"/>
        <a:ext cx="2149996" cy="128999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C1C0D4EC-A588-4C77-80D1-43EE9A309A13}" type="datetimeFigureOut">
              <a:rPr lang="en-US" smtClean="0"/>
              <a:t>4/24/2023</a:t>
            </a:fld>
            <a:endParaRPr lang="en-US" dirty="0"/>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E3E10571-BBB3-4D32-B35C-4FD1531673C5}" type="slidenum">
              <a:rPr lang="en-US" smtClean="0"/>
              <a:t>‹#›</a:t>
            </a:fld>
            <a:endParaRPr lang="en-US" dirty="0"/>
          </a:p>
        </p:txBody>
      </p:sp>
    </p:spTree>
    <p:extLst>
      <p:ext uri="{BB962C8B-B14F-4D97-AF65-F5344CB8AC3E}">
        <p14:creationId xmlns:p14="http://schemas.microsoft.com/office/powerpoint/2010/main" val="72865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i="1" dirty="0"/>
          </a:p>
        </p:txBody>
      </p:sp>
      <p:sp>
        <p:nvSpPr>
          <p:cNvPr id="4" name="Slide Number Placeholder 3"/>
          <p:cNvSpPr>
            <a:spLocks noGrp="1"/>
          </p:cNvSpPr>
          <p:nvPr>
            <p:ph type="sldNum" sz="quarter" idx="5"/>
          </p:nvPr>
        </p:nvSpPr>
        <p:spPr/>
        <p:txBody>
          <a:bodyPr/>
          <a:lstStyle/>
          <a:p>
            <a:fld id="{E3E10571-BBB3-4D32-B35C-4FD1531673C5}" type="slidenum">
              <a:rPr lang="en-US" smtClean="0"/>
              <a:t>1</a:t>
            </a:fld>
            <a:endParaRPr lang="en-US" dirty="0"/>
          </a:p>
        </p:txBody>
      </p:sp>
    </p:spTree>
    <p:extLst>
      <p:ext uri="{BB962C8B-B14F-4D97-AF65-F5344CB8AC3E}">
        <p14:creationId xmlns:p14="http://schemas.microsoft.com/office/powerpoint/2010/main" val="3277127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E10571-BBB3-4D32-B35C-4FD1531673C5}" type="slidenum">
              <a:rPr lang="en-US" smtClean="0"/>
              <a:t>2</a:t>
            </a:fld>
            <a:endParaRPr lang="en-US" dirty="0"/>
          </a:p>
        </p:txBody>
      </p:sp>
    </p:spTree>
    <p:extLst>
      <p:ext uri="{BB962C8B-B14F-4D97-AF65-F5344CB8AC3E}">
        <p14:creationId xmlns:p14="http://schemas.microsoft.com/office/powerpoint/2010/main" val="1358466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E10571-BBB3-4D32-B35C-4FD1531673C5}" type="slidenum">
              <a:rPr lang="en-US" smtClean="0"/>
              <a:t>3</a:t>
            </a:fld>
            <a:endParaRPr lang="en-US" dirty="0"/>
          </a:p>
        </p:txBody>
      </p:sp>
    </p:spTree>
    <p:extLst>
      <p:ext uri="{BB962C8B-B14F-4D97-AF65-F5344CB8AC3E}">
        <p14:creationId xmlns:p14="http://schemas.microsoft.com/office/powerpoint/2010/main" val="1109457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E10571-BBB3-4D32-B35C-4FD1531673C5}" type="slidenum">
              <a:rPr lang="en-US" smtClean="0"/>
              <a:t>4</a:t>
            </a:fld>
            <a:endParaRPr lang="en-US" dirty="0"/>
          </a:p>
        </p:txBody>
      </p:sp>
    </p:spTree>
    <p:extLst>
      <p:ext uri="{BB962C8B-B14F-4D97-AF65-F5344CB8AC3E}">
        <p14:creationId xmlns:p14="http://schemas.microsoft.com/office/powerpoint/2010/main" val="2668202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4C50EFB-C4A5-5A4F-87C5-D9B4673B9587}"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3ABF7-A1E9-AF4C-B9E7-3D85BA3A1082}"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003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3ABF7-A1E9-AF4C-B9E7-3D85BA3A1082}" type="slidenum">
              <a:rPr lang="en-US" smtClean="0"/>
              <a:t>‹#›</a:t>
            </a:fld>
            <a:endParaRPr lang="en-US" dirty="0"/>
          </a:p>
        </p:txBody>
      </p:sp>
    </p:spTree>
    <p:extLst>
      <p:ext uri="{BB962C8B-B14F-4D97-AF65-F5344CB8AC3E}">
        <p14:creationId xmlns:p14="http://schemas.microsoft.com/office/powerpoint/2010/main" val="1289140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3ABF7-A1E9-AF4C-B9E7-3D85BA3A1082}"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17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3ABF7-A1E9-AF4C-B9E7-3D85BA3A1082}" type="slidenum">
              <a:rPr lang="en-US" smtClean="0"/>
              <a:t>‹#›</a:t>
            </a:fld>
            <a:endParaRPr lang="en-US" dirty="0"/>
          </a:p>
        </p:txBody>
      </p:sp>
    </p:spTree>
    <p:extLst>
      <p:ext uri="{BB962C8B-B14F-4D97-AF65-F5344CB8AC3E}">
        <p14:creationId xmlns:p14="http://schemas.microsoft.com/office/powerpoint/2010/main" val="65693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03ABF7-A1E9-AF4C-B9E7-3D85BA3A1082}" type="slidenum">
              <a:rPr lang="en-US" smtClean="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7678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03ABF7-A1E9-AF4C-B9E7-3D85BA3A1082}" type="slidenum">
              <a:rPr lang="en-US" smtClean="0"/>
              <a:t>‹#›</a:t>
            </a:fld>
            <a:endParaRPr lang="en-US" dirty="0"/>
          </a:p>
        </p:txBody>
      </p:sp>
    </p:spTree>
    <p:extLst>
      <p:ext uri="{BB962C8B-B14F-4D97-AF65-F5344CB8AC3E}">
        <p14:creationId xmlns:p14="http://schemas.microsoft.com/office/powerpoint/2010/main" val="240241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03ABF7-A1E9-AF4C-B9E7-3D85BA3A1082}" type="slidenum">
              <a:rPr lang="en-US" smtClean="0"/>
              <a:t>‹#›</a:t>
            </a:fld>
            <a:endParaRPr lang="en-US" dirty="0"/>
          </a:p>
        </p:txBody>
      </p:sp>
    </p:spTree>
    <p:extLst>
      <p:ext uri="{BB962C8B-B14F-4D97-AF65-F5344CB8AC3E}">
        <p14:creationId xmlns:p14="http://schemas.microsoft.com/office/powerpoint/2010/main" val="255360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03ABF7-A1E9-AF4C-B9E7-3D85BA3A1082}" type="slidenum">
              <a:rPr lang="en-US" smtClean="0"/>
              <a:t>‹#›</a:t>
            </a:fld>
            <a:endParaRPr lang="en-US" dirty="0"/>
          </a:p>
        </p:txBody>
      </p:sp>
    </p:spTree>
    <p:extLst>
      <p:ext uri="{BB962C8B-B14F-4D97-AF65-F5344CB8AC3E}">
        <p14:creationId xmlns:p14="http://schemas.microsoft.com/office/powerpoint/2010/main" val="156400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03ABF7-A1E9-AF4C-B9E7-3D85BA3A1082}" type="slidenum">
              <a:rPr lang="en-US" smtClean="0"/>
              <a:t>‹#›</a:t>
            </a:fld>
            <a:endParaRPr lang="en-US" dirty="0"/>
          </a:p>
        </p:txBody>
      </p:sp>
    </p:spTree>
    <p:extLst>
      <p:ext uri="{BB962C8B-B14F-4D97-AF65-F5344CB8AC3E}">
        <p14:creationId xmlns:p14="http://schemas.microsoft.com/office/powerpoint/2010/main" val="1443857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03ABF7-A1E9-AF4C-B9E7-3D85BA3A1082}" type="slidenum">
              <a:rPr lang="en-US" smtClean="0"/>
              <a:t>‹#›</a:t>
            </a:fld>
            <a:endParaRPr lang="en-US" dirty="0"/>
          </a:p>
        </p:txBody>
      </p:sp>
    </p:spTree>
    <p:extLst>
      <p:ext uri="{BB962C8B-B14F-4D97-AF65-F5344CB8AC3E}">
        <p14:creationId xmlns:p14="http://schemas.microsoft.com/office/powerpoint/2010/main" val="330688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C50EFB-C4A5-5A4F-87C5-D9B4673B9587}" type="datetimeFigureOut">
              <a:rPr lang="en-US" smtClean="0"/>
              <a:t>4/24/2023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03ABF7-A1E9-AF4C-B9E7-3D85BA3A1082}" type="slidenum">
              <a:rPr lang="en-US" smtClean="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45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4C50EFB-C4A5-5A4F-87C5-D9B4673B9587}" type="datetimeFigureOut">
              <a:rPr lang="en-US" smtClean="0"/>
              <a:t>4/24/2023</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F503ABF7-A1E9-AF4C-B9E7-3D85BA3A1082}"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38029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heller.brandeis.edu/parents-with-disabilities/pdfs/powell-ten-tips.pdf"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80512-BDE5-4AB8-BD50-9C4E91F0E620}"/>
              </a:ext>
            </a:extLst>
          </p:cNvPr>
          <p:cNvSpPr>
            <a:spLocks noGrp="1"/>
          </p:cNvSpPr>
          <p:nvPr>
            <p:ph type="title"/>
          </p:nvPr>
        </p:nvSpPr>
        <p:spPr>
          <a:xfrm>
            <a:off x="1024128" y="585216"/>
            <a:ext cx="10420160" cy="1499616"/>
          </a:xfrm>
        </p:spPr>
        <p:txBody>
          <a:bodyPr/>
          <a:lstStyle/>
          <a:p>
            <a:r>
              <a:rPr lang="en-US" dirty="0"/>
              <a:t>Identifying intellectual disability: engage your client </a:t>
            </a:r>
          </a:p>
        </p:txBody>
      </p:sp>
      <p:graphicFrame>
        <p:nvGraphicFramePr>
          <p:cNvPr id="6" name="Content Placeholder 5">
            <a:extLst>
              <a:ext uri="{FF2B5EF4-FFF2-40B4-BE49-F238E27FC236}">
                <a16:creationId xmlns:a16="http://schemas.microsoft.com/office/drawing/2014/main" id="{F68ED7AD-27EC-484D-A311-D5117810EC2B}"/>
              </a:ext>
            </a:extLst>
          </p:cNvPr>
          <p:cNvGraphicFramePr>
            <a:graphicFrameLocks noGrp="1"/>
          </p:cNvGraphicFramePr>
          <p:nvPr>
            <p:ph idx="1"/>
            <p:extLst>
              <p:ext uri="{D42A27DB-BD31-4B8C-83A1-F6EECF244321}">
                <p14:modId xmlns:p14="http://schemas.microsoft.com/office/powerpoint/2010/main" val="1724571209"/>
              </p:ext>
            </p:extLst>
          </p:nvPr>
        </p:nvGraphicFramePr>
        <p:xfrm>
          <a:off x="1024128" y="1837765"/>
          <a:ext cx="9720071" cy="43001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a:extLst>
              <a:ext uri="{FF2B5EF4-FFF2-40B4-BE49-F238E27FC236}">
                <a16:creationId xmlns:a16="http://schemas.microsoft.com/office/drawing/2014/main" id="{6DF72B7E-0090-4D04-A095-2A0326D651EB}"/>
              </a:ext>
            </a:extLst>
          </p:cNvPr>
          <p:cNvSpPr/>
          <p:nvPr/>
        </p:nvSpPr>
        <p:spPr>
          <a:xfrm>
            <a:off x="1024128" y="6187056"/>
            <a:ext cx="10420160" cy="646331"/>
          </a:xfrm>
          <a:prstGeom prst="rect">
            <a:avLst/>
          </a:prstGeom>
        </p:spPr>
        <p:txBody>
          <a:bodyPr wrap="square">
            <a:spAutoFit/>
          </a:bodyPr>
          <a:lstStyle/>
          <a:p>
            <a:pPr lvl="0"/>
            <a:r>
              <a:rPr lang="en-US" dirty="0"/>
              <a:t>* </a:t>
            </a:r>
            <a:r>
              <a:rPr lang="en-US" i="1" dirty="0"/>
              <a:t>See</a:t>
            </a:r>
            <a:r>
              <a:rPr lang="en-US" dirty="0"/>
              <a:t> Robyn Powell’s </a:t>
            </a:r>
            <a:r>
              <a:rPr lang="en-US" i="1" dirty="0"/>
              <a:t>Representing Parents with Disabilities </a:t>
            </a:r>
            <a:r>
              <a:rPr lang="en-US" dirty="0"/>
              <a:t>10 Tips for Attorneys, </a:t>
            </a:r>
            <a:r>
              <a:rPr lang="en-US" i="1" dirty="0"/>
              <a:t>available at </a:t>
            </a:r>
            <a:r>
              <a:rPr lang="en-US" dirty="0">
                <a:hlinkClick r:id="rId8"/>
              </a:rPr>
              <a:t>https://heller.brandeis.edu/parents-with-disabilities/pdfs/powell-ten-tips.pdf</a:t>
            </a:r>
            <a:endParaRPr lang="en-US" dirty="0"/>
          </a:p>
        </p:txBody>
      </p:sp>
    </p:spTree>
    <p:extLst>
      <p:ext uri="{BB962C8B-B14F-4D97-AF65-F5344CB8AC3E}">
        <p14:creationId xmlns:p14="http://schemas.microsoft.com/office/powerpoint/2010/main" val="837303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2718F-49BE-4F6A-B8F6-6C4DFE95A1DA}"/>
              </a:ext>
            </a:extLst>
          </p:cNvPr>
          <p:cNvSpPr>
            <a:spLocks noGrp="1"/>
          </p:cNvSpPr>
          <p:nvPr>
            <p:ph type="title"/>
          </p:nvPr>
        </p:nvSpPr>
        <p:spPr/>
        <p:txBody>
          <a:bodyPr/>
          <a:lstStyle/>
          <a:p>
            <a:r>
              <a:rPr lang="en-US" dirty="0"/>
              <a:t>Destigmatizing Disability: Practical Tools</a:t>
            </a:r>
          </a:p>
        </p:txBody>
      </p:sp>
      <p:pic>
        <p:nvPicPr>
          <p:cNvPr id="4" name="Content Placeholder 3">
            <a:extLst>
              <a:ext uri="{FF2B5EF4-FFF2-40B4-BE49-F238E27FC236}">
                <a16:creationId xmlns:a16="http://schemas.microsoft.com/office/drawing/2014/main" id="{86B48E9D-8981-4748-9F27-210550F3230B}"/>
              </a:ext>
            </a:extLst>
          </p:cNvPr>
          <p:cNvPicPr>
            <a:picLocks noGrp="1" noChangeAspect="1"/>
          </p:cNvPicPr>
          <p:nvPr>
            <p:ph idx="1"/>
          </p:nvPr>
        </p:nvPicPr>
        <p:blipFill>
          <a:blip r:embed="rId3"/>
          <a:stretch>
            <a:fillRect/>
          </a:stretch>
        </p:blipFill>
        <p:spPr>
          <a:xfrm>
            <a:off x="2646380" y="1572327"/>
            <a:ext cx="6992471" cy="4183014"/>
          </a:xfrm>
          <a:prstGeom prst="rect">
            <a:avLst/>
          </a:prstGeom>
        </p:spPr>
      </p:pic>
      <p:sp>
        <p:nvSpPr>
          <p:cNvPr id="5" name="TextBox 4">
            <a:extLst>
              <a:ext uri="{FF2B5EF4-FFF2-40B4-BE49-F238E27FC236}">
                <a16:creationId xmlns:a16="http://schemas.microsoft.com/office/drawing/2014/main" id="{597B4E02-D12A-40E6-9D52-6308A69EE623}"/>
              </a:ext>
            </a:extLst>
          </p:cNvPr>
          <p:cNvSpPr txBox="1"/>
          <p:nvPr/>
        </p:nvSpPr>
        <p:spPr>
          <a:xfrm>
            <a:off x="1210235" y="5949618"/>
            <a:ext cx="8328212" cy="646331"/>
          </a:xfrm>
          <a:prstGeom prst="rect">
            <a:avLst/>
          </a:prstGeom>
          <a:noFill/>
        </p:spPr>
        <p:txBody>
          <a:bodyPr wrap="square" rtlCol="0">
            <a:spAutoFit/>
          </a:bodyPr>
          <a:lstStyle/>
          <a:p>
            <a:r>
              <a:rPr lang="en-US" dirty="0"/>
              <a:t>Lightfoot, E. &amp; Zheng, M. (2019). Promising practices to support parents with intellectual disabilities. No. 34. </a:t>
            </a:r>
            <a:r>
              <a:rPr lang="en-US" i="1" dirty="0"/>
              <a:t>Available at</a:t>
            </a:r>
            <a:r>
              <a:rPr lang="en-US" dirty="0"/>
              <a:t>: https://cascw.umn.edu/portfolio_tags/practice-notes/</a:t>
            </a:r>
          </a:p>
        </p:txBody>
      </p:sp>
    </p:spTree>
    <p:extLst>
      <p:ext uri="{BB962C8B-B14F-4D97-AF65-F5344CB8AC3E}">
        <p14:creationId xmlns:p14="http://schemas.microsoft.com/office/powerpoint/2010/main" val="190040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A56E-E998-400D-98EA-32642542E03F}"/>
              </a:ext>
            </a:extLst>
          </p:cNvPr>
          <p:cNvSpPr>
            <a:spLocks noGrp="1"/>
          </p:cNvSpPr>
          <p:nvPr>
            <p:ph type="title"/>
          </p:nvPr>
        </p:nvSpPr>
        <p:spPr>
          <a:xfrm>
            <a:off x="1024127" y="585216"/>
            <a:ext cx="10377297" cy="1499616"/>
          </a:xfrm>
        </p:spPr>
        <p:txBody>
          <a:bodyPr/>
          <a:lstStyle/>
          <a:p>
            <a:r>
              <a:rPr lang="en-US" dirty="0"/>
              <a:t>Destigmatizing Disability: engage your client </a:t>
            </a:r>
          </a:p>
        </p:txBody>
      </p:sp>
      <p:sp>
        <p:nvSpPr>
          <p:cNvPr id="3" name="Content Placeholder 2">
            <a:extLst>
              <a:ext uri="{FF2B5EF4-FFF2-40B4-BE49-F238E27FC236}">
                <a16:creationId xmlns:a16="http://schemas.microsoft.com/office/drawing/2014/main" id="{64B95773-BE7A-444A-BE89-DA52D7192CE1}"/>
              </a:ext>
            </a:extLst>
          </p:cNvPr>
          <p:cNvSpPr>
            <a:spLocks noGrp="1"/>
          </p:cNvSpPr>
          <p:nvPr>
            <p:ph idx="1"/>
          </p:nvPr>
        </p:nvSpPr>
        <p:spPr>
          <a:xfrm>
            <a:off x="1024128" y="1638300"/>
            <a:ext cx="9720071" cy="4585332"/>
          </a:xfrm>
        </p:spPr>
        <p:txBody>
          <a:bodyPr>
            <a:normAutofit/>
          </a:bodyPr>
          <a:lstStyle/>
          <a:p>
            <a:pPr marL="0" indent="0">
              <a:lnSpc>
                <a:spcPct val="100000"/>
              </a:lnSpc>
              <a:buNone/>
            </a:pPr>
            <a:r>
              <a:rPr lang="en-US" dirty="0"/>
              <a:t>Treat the client as the expert; engage in open, transparent conversations about the client’s disability and what supports might help.</a:t>
            </a:r>
          </a:p>
          <a:p>
            <a:pPr marL="0" indent="0">
              <a:lnSpc>
                <a:spcPct val="100000"/>
              </a:lnSpc>
              <a:buNone/>
            </a:pPr>
            <a:r>
              <a:rPr lang="en-US" dirty="0"/>
              <a:t>Review past documents for indications of cognitive deficits and adaptive functioning: </a:t>
            </a:r>
          </a:p>
          <a:p>
            <a:pPr marL="228600" indent="-228600">
              <a:lnSpc>
                <a:spcPct val="100000"/>
              </a:lnSpc>
              <a:buFont typeface="Arial" panose="020B0604020202020204" pitchFamily="34" charset="0"/>
              <a:buChar char="•"/>
              <a:tabLst>
                <a:tab pos="228600" algn="l"/>
              </a:tabLst>
            </a:pPr>
            <a:r>
              <a:rPr lang="en-US" dirty="0"/>
              <a:t>Special Education Records (via school and CSE – request should be from client – faster results!)</a:t>
            </a:r>
          </a:p>
          <a:p>
            <a:pPr marL="228600" indent="-228600">
              <a:lnSpc>
                <a:spcPct val="100000"/>
              </a:lnSpc>
              <a:buFont typeface="Arial" panose="020B0604020202020204" pitchFamily="34" charset="0"/>
              <a:buChar char="•"/>
              <a:tabLst>
                <a:tab pos="228600" algn="l"/>
              </a:tabLst>
            </a:pPr>
            <a:r>
              <a:rPr lang="en-US" dirty="0"/>
              <a:t>SSI, SSDI Application </a:t>
            </a:r>
          </a:p>
          <a:p>
            <a:pPr marL="228600" indent="-228600">
              <a:lnSpc>
                <a:spcPct val="100000"/>
              </a:lnSpc>
              <a:buFont typeface="Arial" panose="020B0604020202020204" pitchFamily="34" charset="0"/>
              <a:buChar char="•"/>
              <a:tabLst>
                <a:tab pos="228600" algn="l"/>
              </a:tabLst>
            </a:pPr>
            <a:r>
              <a:rPr lang="en-US" dirty="0"/>
              <a:t>Prior child welfare agency documentation </a:t>
            </a:r>
          </a:p>
          <a:p>
            <a:pPr marL="0" indent="0">
              <a:lnSpc>
                <a:spcPct val="100000"/>
              </a:lnSpc>
              <a:buNone/>
            </a:pPr>
            <a:r>
              <a:rPr lang="en-US" dirty="0"/>
              <a:t>Secure specialized assessment if appropriate.</a:t>
            </a:r>
          </a:p>
          <a:p>
            <a:pPr marL="0" indent="0">
              <a:lnSpc>
                <a:spcPct val="100000"/>
              </a:lnSpc>
              <a:buNone/>
              <a:tabLst>
                <a:tab pos="228600" algn="l"/>
              </a:tabLst>
            </a:pPr>
            <a:endParaRPr lang="en-US" dirty="0"/>
          </a:p>
        </p:txBody>
      </p:sp>
    </p:spTree>
    <p:extLst>
      <p:ext uri="{BB962C8B-B14F-4D97-AF65-F5344CB8AC3E}">
        <p14:creationId xmlns:p14="http://schemas.microsoft.com/office/powerpoint/2010/main" val="583946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84558-0083-469F-8D36-21A11AF2D4EF}"/>
              </a:ext>
            </a:extLst>
          </p:cNvPr>
          <p:cNvSpPr>
            <a:spLocks noGrp="1"/>
          </p:cNvSpPr>
          <p:nvPr>
            <p:ph type="title"/>
          </p:nvPr>
        </p:nvSpPr>
        <p:spPr/>
        <p:txBody>
          <a:bodyPr/>
          <a:lstStyle/>
          <a:p>
            <a:r>
              <a:rPr lang="en-US" dirty="0"/>
              <a:t>Best practices </a:t>
            </a:r>
          </a:p>
        </p:txBody>
      </p:sp>
      <p:sp>
        <p:nvSpPr>
          <p:cNvPr id="3" name="Content Placeholder 2">
            <a:extLst>
              <a:ext uri="{FF2B5EF4-FFF2-40B4-BE49-F238E27FC236}">
                <a16:creationId xmlns:a16="http://schemas.microsoft.com/office/drawing/2014/main" id="{9BEF66DF-0573-440F-AD46-5A7F33123D18}"/>
              </a:ext>
            </a:extLst>
          </p:cNvPr>
          <p:cNvSpPr>
            <a:spLocks noGrp="1"/>
          </p:cNvSpPr>
          <p:nvPr>
            <p:ph idx="1"/>
          </p:nvPr>
        </p:nvSpPr>
        <p:spPr>
          <a:xfrm>
            <a:off x="1024128" y="1914532"/>
            <a:ext cx="10705910" cy="4358252"/>
          </a:xfrm>
        </p:spPr>
        <p:txBody>
          <a:bodyPr>
            <a:noAutofit/>
          </a:bodyPr>
          <a:lstStyle/>
          <a:p>
            <a:pPr marL="285750" indent="-285750">
              <a:buFont typeface="Arial" panose="020B0604020202020204" pitchFamily="34" charset="0"/>
              <a:buChar char="•"/>
            </a:pPr>
            <a:r>
              <a:rPr lang="en-US" b="1" u="sng" dirty="0"/>
              <a:t>Treat the person with disability as an expert -</a:t>
            </a:r>
            <a:r>
              <a:rPr lang="en-US" b="1" dirty="0"/>
              <a:t> </a:t>
            </a:r>
            <a:r>
              <a:rPr lang="en-US" dirty="0"/>
              <a:t>engage in open, transparent conversations about the parent’s disability and what supports might help.</a:t>
            </a:r>
          </a:p>
          <a:p>
            <a:pPr marL="285750" indent="-285750">
              <a:buFont typeface="Arial" panose="020B0604020202020204" pitchFamily="34" charset="0"/>
              <a:buChar char="•"/>
            </a:pPr>
            <a:r>
              <a:rPr lang="en-US" b="1" u="sng" dirty="0"/>
              <a:t>Educate yourself.</a:t>
            </a:r>
            <a:r>
              <a:rPr lang="en-US" dirty="0"/>
              <a:t>  How does your client’s disability impact their ability to access or benefit from services or programs?  Explore what services and supports can accommodate this person’s specific disability. Identify your client’s strengths and work to build on them.</a:t>
            </a:r>
          </a:p>
          <a:p>
            <a:pPr marL="285750" indent="-285750">
              <a:buFont typeface="Arial" panose="020B0604020202020204" pitchFamily="34" charset="0"/>
              <a:buChar char="•"/>
            </a:pPr>
            <a:r>
              <a:rPr lang="en-US" b="1" u="sng" dirty="0"/>
              <a:t>Advocate for Services.</a:t>
            </a:r>
            <a:r>
              <a:rPr lang="en-US" dirty="0"/>
              <a:t>  Be creative in addressing poverty and non-disability barriers.. </a:t>
            </a:r>
          </a:p>
          <a:p>
            <a:pPr marL="285750" indent="-285750">
              <a:buFont typeface="Arial" panose="020B0604020202020204" pitchFamily="34" charset="0"/>
              <a:buChar char="•"/>
            </a:pPr>
            <a:r>
              <a:rPr lang="en-US" b="1" u="sng" dirty="0"/>
              <a:t>Work with Disability Rights Attorneys</a:t>
            </a:r>
            <a:r>
              <a:rPr lang="en-US" b="1" dirty="0"/>
              <a:t>.  </a:t>
            </a:r>
            <a:r>
              <a:rPr lang="en-US" dirty="0"/>
              <a:t>Disability Rights New York, Disability Rights Advocates, Brooklyn Law School… take your pick but don’t be afraid to ask for help!</a:t>
            </a:r>
          </a:p>
          <a:p>
            <a:pPr marL="285750" indent="-285750">
              <a:buFont typeface="Arial" panose="020B0604020202020204" pitchFamily="34" charset="0"/>
              <a:buChar char="•"/>
            </a:pPr>
            <a:r>
              <a:rPr lang="en-US" b="1" u="sng" dirty="0"/>
              <a:t>Work with the Local Disability Community</a:t>
            </a:r>
            <a:r>
              <a:rPr lang="en-US" b="1" dirty="0"/>
              <a:t>.  </a:t>
            </a:r>
            <a:endParaRPr lang="en-US" b="1" u="sng" dirty="0"/>
          </a:p>
        </p:txBody>
      </p:sp>
    </p:spTree>
    <p:extLst>
      <p:ext uri="{BB962C8B-B14F-4D97-AF65-F5344CB8AC3E}">
        <p14:creationId xmlns:p14="http://schemas.microsoft.com/office/powerpoint/2010/main" val="324681279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4841</TotalTime>
  <Words>387</Words>
  <Application>Microsoft Office PowerPoint</Application>
  <PresentationFormat>Widescreen</PresentationFormat>
  <Paragraphs>31</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Tw Cen MT</vt:lpstr>
      <vt:lpstr>Tw Cen MT Condensed</vt:lpstr>
      <vt:lpstr>Wingdings 3</vt:lpstr>
      <vt:lpstr>Integral</vt:lpstr>
      <vt:lpstr>Identifying intellectual disability: engage your client </vt:lpstr>
      <vt:lpstr>Destigmatizing Disability: Practical Tools</vt:lpstr>
      <vt:lpstr>Destigmatizing Disability: engage your client </vt:lpstr>
      <vt:lpstr>Best practices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SARAH LORR</dc:title>
  <dc:creator>Adam Blumenkrantz</dc:creator>
  <cp:lastModifiedBy>Sarah Lorr</cp:lastModifiedBy>
  <cp:revision>169</cp:revision>
  <cp:lastPrinted>2020-03-06T00:50:43Z</cp:lastPrinted>
  <dcterms:created xsi:type="dcterms:W3CDTF">2019-04-06T01:24:31Z</dcterms:created>
  <dcterms:modified xsi:type="dcterms:W3CDTF">2023-04-24T19:49:40Z</dcterms:modified>
</cp:coreProperties>
</file>