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8" r:id="rId2"/>
    <p:sldId id="332" r:id="rId3"/>
    <p:sldId id="344" r:id="rId4"/>
    <p:sldId id="314" r:id="rId5"/>
    <p:sldId id="338" r:id="rId6"/>
    <p:sldId id="271" r:id="rId7"/>
    <p:sldId id="320" r:id="rId8"/>
    <p:sldId id="326" r:id="rId9"/>
    <p:sldId id="322" r:id="rId10"/>
    <p:sldId id="323" r:id="rId11"/>
    <p:sldId id="328" r:id="rId12"/>
    <p:sldId id="333" r:id="rId13"/>
    <p:sldId id="329" r:id="rId14"/>
    <p:sldId id="330" r:id="rId15"/>
    <p:sldId id="331" r:id="rId16"/>
    <p:sldId id="303" r:id="rId17"/>
    <p:sldId id="335" r:id="rId18"/>
    <p:sldId id="336" r:id="rId19"/>
    <p:sldId id="337" r:id="rId20"/>
    <p:sldId id="339" r:id="rId21"/>
    <p:sldId id="345" r:id="rId22"/>
    <p:sldId id="340" r:id="rId23"/>
    <p:sldId id="341" r:id="rId24"/>
    <p:sldId id="293" r:id="rId25"/>
    <p:sldId id="34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EA2"/>
    <a:srgbClr val="251BA5"/>
    <a:srgbClr val="1C1C1C"/>
    <a:srgbClr val="CC0099"/>
    <a:srgbClr val="AE1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38468-E7B5-4BE2-89CE-B30E025F4A08}" type="datetimeFigureOut">
              <a:rPr lang="en-US" smtClean="0"/>
              <a:t>5/5/2019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B59D0-CEA8-4E62-A008-0E8E57B7E0DC}" type="slidenum">
              <a:rPr lang="en-US" smtClean="0"/>
              <a:t>‹#›</a:t>
            </a:fld>
            <a:endParaRPr lang="en-US"/>
          </a:p>
        </p:txBody>
      </p:sp>
    </p:spTree>
    <p:extLst>
      <p:ext uri="{BB962C8B-B14F-4D97-AF65-F5344CB8AC3E}">
        <p14:creationId xmlns:p14="http://schemas.microsoft.com/office/powerpoint/2010/main" val="279326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BB515A-9302-4171-8E6B-84D55AF06004}"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309933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B515A-9302-4171-8E6B-84D55AF06004}"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28450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B515A-9302-4171-8E6B-84D55AF06004}"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185753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B515A-9302-4171-8E6B-84D55AF06004}"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1646078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B515A-9302-4171-8E6B-84D55AF06004}" type="datetimeFigureOut">
              <a:rPr lang="en-US" smtClean="0"/>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375100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BB515A-9302-4171-8E6B-84D55AF06004}"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35651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BB515A-9302-4171-8E6B-84D55AF06004}" type="datetimeFigureOut">
              <a:rPr lang="en-US" smtClean="0"/>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14838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BB515A-9302-4171-8E6B-84D55AF06004}" type="datetimeFigureOut">
              <a:rPr lang="en-US" smtClean="0"/>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7467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B515A-9302-4171-8E6B-84D55AF06004}" type="datetimeFigureOut">
              <a:rPr lang="en-US" smtClean="0"/>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142923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B515A-9302-4171-8E6B-84D55AF06004}"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362859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BB515A-9302-4171-8E6B-84D55AF06004}" type="datetimeFigureOut">
              <a:rPr lang="en-US" smtClean="0"/>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91B5-FE1C-409C-AEA2-E72CDEA153FC}" type="slidenum">
              <a:rPr lang="en-US" smtClean="0"/>
              <a:t>‹#›</a:t>
            </a:fld>
            <a:endParaRPr lang="en-US"/>
          </a:p>
        </p:txBody>
      </p:sp>
    </p:spTree>
    <p:extLst>
      <p:ext uri="{BB962C8B-B14F-4D97-AF65-F5344CB8AC3E}">
        <p14:creationId xmlns:p14="http://schemas.microsoft.com/office/powerpoint/2010/main" val="376373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B515A-9302-4171-8E6B-84D55AF06004}" type="datetimeFigureOut">
              <a:rPr lang="en-US" smtClean="0"/>
              <a:t>5/5/2019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E91B5-FE1C-409C-AEA2-E72CDEA153FC}" type="slidenum">
              <a:rPr lang="en-US" smtClean="0"/>
              <a:t>‹#›</a:t>
            </a:fld>
            <a:endParaRPr lang="en-US"/>
          </a:p>
        </p:txBody>
      </p:sp>
    </p:spTree>
    <p:extLst>
      <p:ext uri="{BB962C8B-B14F-4D97-AF65-F5344CB8AC3E}">
        <p14:creationId xmlns:p14="http://schemas.microsoft.com/office/powerpoint/2010/main" val="177705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bajournal.com/magazine/article/fear_of_lawyering/" TargetMode="External"/><Relationship Id="rId2" Type="http://schemas.openxmlformats.org/officeDocument/2006/relationships/hyperlink" Target="http://www.abajournal.com/magazine/article/face-fear-dont-fake-it" TargetMode="External"/><Relationship Id="rId1" Type="http://schemas.openxmlformats.org/officeDocument/2006/relationships/slideLayout" Target="../slideLayouts/slideLayout2.xml"/><Relationship Id="rId4" Type="http://schemas.openxmlformats.org/officeDocument/2006/relationships/hyperlink" Target="https://www.americanbar.org/products/inv/book/358687385/"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theintrovertedlawyer.com/" TargetMode="External"/><Relationship Id="rId2" Type="http://schemas.openxmlformats.org/officeDocument/2006/relationships/hyperlink" Target="mailto:Heidi.Brown@brookla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6217920"/>
          </a:xfrm>
          <a:prstGeom prst="roundRect">
            <a:avLst>
              <a:gd name="adj" fmla="val 359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 name="Title 1"/>
          <p:cNvSpPr>
            <a:spLocks noGrp="1"/>
          </p:cNvSpPr>
          <p:nvPr>
            <p:ph type="ctrTitle"/>
          </p:nvPr>
        </p:nvSpPr>
        <p:spPr>
          <a:xfrm>
            <a:off x="465601" y="-411480"/>
            <a:ext cx="8534400" cy="6116320"/>
          </a:xfrm>
        </p:spPr>
        <p:txBody>
          <a:bodyPr>
            <a:noAutofit/>
          </a:bodyPr>
          <a:lstStyle/>
          <a:p>
            <a:pPr>
              <a:spcAft>
                <a:spcPts val="1200"/>
              </a:spcAft>
            </a:pP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Heidi K. Brown</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flipV="1">
            <a:off x="-59399" y="5181600"/>
            <a:ext cx="9144000" cy="228600"/>
          </a:xfrm>
        </p:spPr>
        <p:txBody>
          <a:bodyPr>
            <a:normAutofit fontScale="32500" lnSpcReduction="20000"/>
          </a:bodyPr>
          <a:lstStyle/>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213360" y="152400"/>
            <a:ext cx="8778240" cy="6035040"/>
          </a:xfrm>
          <a:prstGeom prst="roundRect">
            <a:avLst>
              <a:gd name="adj" fmla="val 359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185BDC-B7CF-4B2E-A69A-8C8055480EA8}"/>
              </a:ext>
            </a:extLst>
          </p:cNvPr>
          <p:cNvPicPr>
            <a:picLocks noChangeAspect="1"/>
          </p:cNvPicPr>
          <p:nvPr/>
        </p:nvPicPr>
        <p:blipFill>
          <a:blip r:embed="rId2"/>
          <a:stretch>
            <a:fillRect/>
          </a:stretch>
        </p:blipFill>
        <p:spPr>
          <a:xfrm>
            <a:off x="2773680" y="351698"/>
            <a:ext cx="3657600" cy="5429342"/>
          </a:xfrm>
          <a:prstGeom prst="rect">
            <a:avLst/>
          </a:prstGeom>
        </p:spPr>
      </p:pic>
    </p:spTree>
    <p:extLst>
      <p:ext uri="{BB962C8B-B14F-4D97-AF65-F5344CB8AC3E}">
        <p14:creationId xmlns:p14="http://schemas.microsoft.com/office/powerpoint/2010/main" val="362441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What are Other Professions Doing?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752599"/>
            <a:ext cx="8610600" cy="4755157"/>
          </a:xfrm>
        </p:spPr>
        <p:txBody>
          <a:bodyPr>
            <a:normAutofit/>
          </a:bodyPr>
          <a:lstStyle/>
          <a:p>
            <a:r>
              <a:rPr lang="en-US" dirty="0">
                <a:latin typeface="Arial" panose="020B0604020202020204" pitchFamily="34" charset="0"/>
                <a:cs typeface="Arial" panose="020B0604020202020204" pitchFamily="34" charset="0"/>
              </a:rPr>
              <a:t>Medicine</a:t>
            </a:r>
          </a:p>
          <a:p>
            <a:r>
              <a:rPr lang="en-US" dirty="0">
                <a:latin typeface="Arial" panose="020B0604020202020204" pitchFamily="34" charset="0"/>
                <a:cs typeface="Arial" panose="020B0604020202020204" pitchFamily="34" charset="0"/>
              </a:rPr>
              <a:t>Journalism</a:t>
            </a:r>
          </a:p>
          <a:p>
            <a:r>
              <a:rPr lang="en-US" dirty="0">
                <a:latin typeface="Arial" panose="020B0604020202020204" pitchFamily="34" charset="0"/>
                <a:cs typeface="Arial" panose="020B0604020202020204" pitchFamily="34" charset="0"/>
              </a:rPr>
              <a:t>Engineering</a:t>
            </a:r>
          </a:p>
          <a:p>
            <a:r>
              <a:rPr lang="en-US" dirty="0">
                <a:latin typeface="Arial" panose="020B0604020202020204" pitchFamily="34" charset="0"/>
                <a:cs typeface="Arial" panose="020B0604020202020204" pitchFamily="34" charset="0"/>
              </a:rPr>
              <a:t>Business/Entrepreneurship</a:t>
            </a:r>
          </a:p>
          <a:p>
            <a:pPr marL="0" indent="0">
              <a:buNone/>
            </a:pP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62BBD07-ADFB-45A3-8A3F-9B96502EEF8E}"/>
              </a:ext>
            </a:extLst>
          </p:cNvPr>
          <p:cNvPicPr>
            <a:picLocks noChangeAspect="1"/>
          </p:cNvPicPr>
          <p:nvPr/>
        </p:nvPicPr>
        <p:blipFill>
          <a:blip r:embed="rId2"/>
          <a:stretch>
            <a:fillRect/>
          </a:stretch>
        </p:blipFill>
        <p:spPr>
          <a:xfrm>
            <a:off x="6248400" y="4267200"/>
            <a:ext cx="2286000" cy="2000250"/>
          </a:xfrm>
          <a:prstGeom prst="rect">
            <a:avLst/>
          </a:prstGeom>
        </p:spPr>
      </p:pic>
    </p:spTree>
    <p:extLst>
      <p:ext uri="{BB962C8B-B14F-4D97-AF65-F5344CB8AC3E}">
        <p14:creationId xmlns:p14="http://schemas.microsoft.com/office/powerpoint/2010/main" val="210221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Medicine, Fear, and Mistake-Making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676400"/>
            <a:ext cx="8610600" cy="5029200"/>
          </a:xfrm>
        </p:spPr>
        <p:txBody>
          <a:bodyPr>
            <a:normAutofit fontScale="77500" lnSpcReduction="20000"/>
          </a:bodyPr>
          <a:lstStyle/>
          <a:p>
            <a:pPr>
              <a:spcAft>
                <a:spcPts val="600"/>
              </a:spcAft>
            </a:pPr>
            <a:r>
              <a:rPr lang="en-US" dirty="0">
                <a:latin typeface="Arial" panose="020B0604020202020204" pitchFamily="34" charset="0"/>
                <a:cs typeface="Arial" panose="020B0604020202020204" pitchFamily="34" charset="0"/>
              </a:rPr>
              <a:t>1999 Institute of Medicine report: shocking number of deaths from medical errors</a:t>
            </a:r>
          </a:p>
          <a:p>
            <a:pPr>
              <a:spcAft>
                <a:spcPts val="600"/>
              </a:spcAft>
            </a:pPr>
            <a:r>
              <a:rPr lang="en-US" dirty="0">
                <a:latin typeface="Arial" panose="020B0604020202020204" pitchFamily="34" charset="0"/>
                <a:cs typeface="Arial" panose="020B0604020202020204" pitchFamily="34" charset="0"/>
              </a:rPr>
              <a:t>2006: recognizing OUT LOUD medicine’s “hidden curriculum”</a:t>
            </a:r>
          </a:p>
          <a:p>
            <a:pPr lvl="1"/>
            <a:r>
              <a:rPr lang="en-US" dirty="0">
                <a:latin typeface="Arial" panose="020B0604020202020204" pitchFamily="34" charset="0"/>
                <a:cs typeface="Arial" panose="020B0604020202020204" pitchFamily="34" charset="0"/>
              </a:rPr>
              <a:t>“culture of intimidation”</a:t>
            </a:r>
          </a:p>
          <a:p>
            <a:pPr lvl="1"/>
            <a:r>
              <a:rPr lang="en-US" dirty="0">
                <a:latin typeface="Arial" panose="020B0604020202020204" pitchFamily="34" charset="0"/>
                <a:cs typeface="Arial" panose="020B0604020202020204" pitchFamily="34" charset="0"/>
              </a:rPr>
              <a:t>“culture of fear”</a:t>
            </a:r>
          </a:p>
          <a:p>
            <a:pPr lvl="1"/>
            <a:r>
              <a:rPr lang="en-US" dirty="0">
                <a:latin typeface="Arial" panose="020B0604020202020204" pitchFamily="34" charset="0"/>
                <a:cs typeface="Arial" panose="020B0604020202020204" pitchFamily="34" charset="0"/>
              </a:rPr>
              <a:t>“misuse of the Socratic method”</a:t>
            </a:r>
          </a:p>
          <a:p>
            <a:pPr lvl="1">
              <a:spcAft>
                <a:spcPts val="600"/>
              </a:spcAft>
            </a:pPr>
            <a:r>
              <a:rPr lang="en-US" dirty="0">
                <a:latin typeface="Arial" panose="020B0604020202020204" pitchFamily="34" charset="0"/>
                <a:cs typeface="Arial" panose="020B0604020202020204" pitchFamily="34" charset="0"/>
              </a:rPr>
              <a:t>“myth of infallibility” of the “good doctor”</a:t>
            </a:r>
          </a:p>
          <a:p>
            <a:pPr>
              <a:spcAft>
                <a:spcPts val="600"/>
              </a:spcAft>
            </a:pPr>
            <a:r>
              <a:rPr lang="en-US" dirty="0">
                <a:latin typeface="Arial" panose="020B0604020202020204" pitchFamily="34" charset="0"/>
                <a:cs typeface="Arial" panose="020B0604020202020204" pitchFamily="34" charset="0"/>
              </a:rPr>
              <a:t>Not just in America!</a:t>
            </a:r>
          </a:p>
          <a:p>
            <a:pPr lvl="1">
              <a:spcAft>
                <a:spcPts val="600"/>
              </a:spcAft>
            </a:pPr>
            <a:r>
              <a:rPr lang="en-US" dirty="0">
                <a:latin typeface="Arial" panose="020B0604020202020204" pitchFamily="34" charset="0"/>
                <a:cs typeface="Arial" panose="020B0604020202020204" pitchFamily="34" charset="0"/>
              </a:rPr>
              <a:t>A 2015 survey of medical students at the University of Sydney and the University of Melbourne reported that “teaching by humiliation,” including a misuse of the Socratic method, has been “part of the culture in medicine.”</a:t>
            </a:r>
          </a:p>
        </p:txBody>
      </p:sp>
    </p:spTree>
    <p:extLst>
      <p:ext uri="{BB962C8B-B14F-4D97-AF65-F5344CB8AC3E}">
        <p14:creationId xmlns:p14="http://schemas.microsoft.com/office/powerpoint/2010/main" val="25774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Medicine, Fear, and Mistake-Making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4922797"/>
          </a:xfrm>
        </p:spPr>
        <p:txBody>
          <a:bodyPr>
            <a:normAutofit/>
          </a:bodyPr>
          <a:lstStyle/>
          <a:p>
            <a:pPr>
              <a:spcBef>
                <a:spcPts val="0"/>
              </a:spcBef>
              <a:spcAft>
                <a:spcPts val="600"/>
              </a:spcAft>
            </a:pPr>
            <a:r>
              <a:rPr lang="en-US" sz="2400" dirty="0">
                <a:latin typeface="Arial" panose="020B0604020202020204" pitchFamily="34" charset="0"/>
                <a:cs typeface="Arial" panose="020B0604020202020204" pitchFamily="34" charset="0"/>
              </a:rPr>
              <a:t>Solutions?</a:t>
            </a:r>
          </a:p>
          <a:p>
            <a:pPr>
              <a:spcBef>
                <a:spcPts val="0"/>
              </a:spcBef>
              <a:spcAft>
                <a:spcPts val="600"/>
              </a:spcAft>
            </a:pPr>
            <a:r>
              <a:rPr lang="en-US" sz="2400" dirty="0">
                <a:latin typeface="Arial" panose="020B0604020202020204" pitchFamily="34" charset="0"/>
                <a:cs typeface="Arial" panose="020B0604020202020204" pitchFamily="34" charset="0"/>
              </a:rPr>
              <a:t>Medical schools have begun developing formal coursework on:</a:t>
            </a:r>
          </a:p>
          <a:p>
            <a:pPr lvl="1">
              <a:spcBef>
                <a:spcPts val="0"/>
              </a:spcBef>
              <a:spcAft>
                <a:spcPts val="600"/>
              </a:spcAft>
            </a:pPr>
            <a:r>
              <a:rPr lang="en-US" sz="2400" dirty="0">
                <a:latin typeface="Arial" panose="020B0604020202020204" pitchFamily="34" charset="0"/>
                <a:cs typeface="Arial" panose="020B0604020202020204" pitchFamily="34" charset="0"/>
              </a:rPr>
              <a:t>identifying, preventing, and remedying medical errors </a:t>
            </a:r>
          </a:p>
          <a:p>
            <a:pPr lvl="1">
              <a:spcBef>
                <a:spcPts val="0"/>
              </a:spcBef>
              <a:spcAft>
                <a:spcPts val="600"/>
              </a:spcAft>
            </a:pPr>
            <a:r>
              <a:rPr lang="en-US" sz="2400" dirty="0">
                <a:solidFill>
                  <a:srgbClr val="00B050"/>
                </a:solidFill>
                <a:latin typeface="Arial" panose="020B0604020202020204" pitchFamily="34" charset="0"/>
                <a:cs typeface="Arial" panose="020B0604020202020204" pitchFamily="34" charset="0"/>
              </a:rPr>
              <a:t>communicating</a:t>
            </a:r>
            <a:r>
              <a:rPr lang="en-US" sz="2400" dirty="0">
                <a:latin typeface="Arial" panose="020B0604020202020204" pitchFamily="34" charset="0"/>
                <a:cs typeface="Arial" panose="020B0604020202020204" pitchFamily="34" charset="0"/>
              </a:rPr>
              <a:t> about fear and mistake-making</a:t>
            </a:r>
          </a:p>
          <a:p>
            <a:pPr lvl="1">
              <a:spcBef>
                <a:spcPts val="0"/>
              </a:spcBef>
              <a:spcAft>
                <a:spcPts val="600"/>
              </a:spcAft>
            </a:pPr>
            <a:r>
              <a:rPr lang="en-US" sz="2400" dirty="0">
                <a:latin typeface="Arial" panose="020B0604020202020204" pitchFamily="34" charset="0"/>
                <a:cs typeface="Arial" panose="020B0604020202020204" pitchFamily="34" charset="0"/>
              </a:rPr>
              <a:t>how to have </a:t>
            </a:r>
            <a:r>
              <a:rPr lang="en-US" sz="2400" dirty="0">
                <a:solidFill>
                  <a:srgbClr val="00B050"/>
                </a:solidFill>
                <a:latin typeface="Arial" panose="020B0604020202020204" pitchFamily="34" charset="0"/>
                <a:cs typeface="Arial" panose="020B0604020202020204" pitchFamily="34" charset="0"/>
              </a:rPr>
              <a:t>difficult</a:t>
            </a:r>
            <a:r>
              <a:rPr lang="en-US" sz="2400" dirty="0">
                <a:latin typeface="Arial" panose="020B0604020202020204" pitchFamily="34" charset="0"/>
                <a:cs typeface="Arial" panose="020B0604020202020204" pitchFamily="34" charset="0"/>
              </a:rPr>
              <a:t> </a:t>
            </a:r>
            <a:r>
              <a:rPr lang="en-US" sz="2400" dirty="0">
                <a:solidFill>
                  <a:srgbClr val="00B050"/>
                </a:solidFill>
                <a:latin typeface="Arial" panose="020B0604020202020204" pitchFamily="34" charset="0"/>
                <a:cs typeface="Arial" panose="020B0604020202020204" pitchFamily="34" charset="0"/>
              </a:rPr>
              <a:t>conversations</a:t>
            </a:r>
            <a:r>
              <a:rPr lang="en-US" sz="2400" dirty="0">
                <a:latin typeface="Arial" panose="020B0604020202020204" pitchFamily="34" charset="0"/>
                <a:cs typeface="Arial" panose="020B0604020202020204" pitchFamily="34" charset="0"/>
              </a:rPr>
              <a:t> about fear and mistakes (with superiors and patients)</a:t>
            </a:r>
          </a:p>
          <a:p>
            <a:pPr lvl="1">
              <a:spcBef>
                <a:spcPts val="0"/>
              </a:spcBef>
              <a:spcAft>
                <a:spcPts val="600"/>
              </a:spcAft>
            </a:pPr>
            <a:r>
              <a:rPr lang="en-US" sz="2400" dirty="0">
                <a:latin typeface="Arial" panose="020B0604020202020204" pitchFamily="34" charset="0"/>
                <a:cs typeface="Arial" panose="020B0604020202020204" pitchFamily="34" charset="0"/>
              </a:rPr>
              <a:t>metacognition</a:t>
            </a:r>
          </a:p>
          <a:p>
            <a:pPr>
              <a:spcBef>
                <a:spcPts val="0"/>
              </a:spcBef>
              <a:spcAft>
                <a:spcPts val="600"/>
              </a:spcAft>
            </a:pPr>
            <a:r>
              <a:rPr lang="en-US" sz="2400" dirty="0">
                <a:latin typeface="Arial" panose="020B0604020202020204" pitchFamily="34" charset="0"/>
                <a:cs typeface="Arial" panose="020B0604020202020204" pitchFamily="34" charset="0"/>
              </a:rPr>
              <a:t>Simulations</a:t>
            </a:r>
          </a:p>
          <a:p>
            <a:pPr>
              <a:spcBef>
                <a:spcPts val="0"/>
              </a:spcBef>
              <a:spcAft>
                <a:spcPts val="600"/>
              </a:spcAft>
            </a:pPr>
            <a:r>
              <a:rPr lang="en-US" sz="2400" dirty="0">
                <a:latin typeface="Arial" panose="020B0604020202020204" pitchFamily="34" charset="0"/>
                <a:cs typeface="Arial" panose="020B0604020202020204" pitchFamily="34" charset="0"/>
              </a:rPr>
              <a:t>Virtual reality technology</a:t>
            </a:r>
          </a:p>
          <a:p>
            <a:pPr>
              <a:spcAft>
                <a:spcPts val="600"/>
              </a:spcAft>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6AECF4E-FA79-425C-9810-8679419DFB5A}"/>
              </a:ext>
            </a:extLst>
          </p:cNvPr>
          <p:cNvPicPr>
            <a:picLocks noChangeAspect="1"/>
          </p:cNvPicPr>
          <p:nvPr/>
        </p:nvPicPr>
        <p:blipFill>
          <a:blip r:embed="rId2"/>
          <a:stretch>
            <a:fillRect/>
          </a:stretch>
        </p:blipFill>
        <p:spPr>
          <a:xfrm>
            <a:off x="5562600" y="4553902"/>
            <a:ext cx="2619375" cy="1743075"/>
          </a:xfrm>
          <a:prstGeom prst="rect">
            <a:avLst/>
          </a:prstGeom>
        </p:spPr>
      </p:pic>
    </p:spTree>
    <p:extLst>
      <p:ext uri="{BB962C8B-B14F-4D97-AF65-F5344CB8AC3E}">
        <p14:creationId xmlns:p14="http://schemas.microsoft.com/office/powerpoint/2010/main" val="40214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Journalism, Fear, and Mistake-Making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3520" y="1447800"/>
            <a:ext cx="8610600" cy="4755157"/>
          </a:xfrm>
        </p:spPr>
        <p:txBody>
          <a:bodyPr>
            <a:normAutofit fontScale="92500" lnSpcReduction="10000"/>
          </a:bodyPr>
          <a:lstStyle/>
          <a:p>
            <a:r>
              <a:rPr lang="en-US" dirty="0">
                <a:latin typeface="Arial" panose="020B0604020202020204" pitchFamily="34" charset="0"/>
                <a:cs typeface="Arial" panose="020B0604020202020204" pitchFamily="34" charset="0"/>
              </a:rPr>
              <a:t>Professor Lisa Taylor (Ryerson University):</a:t>
            </a:r>
          </a:p>
          <a:p>
            <a:pPr lvl="1"/>
            <a:r>
              <a:rPr lang="en-US" dirty="0">
                <a:latin typeface="Arial" panose="020B0604020202020204" pitchFamily="34" charset="0"/>
                <a:cs typeface="Arial" panose="020B0604020202020204" pitchFamily="34" charset="0"/>
              </a:rPr>
              <a:t>“The proliferation of new technologies, the intellectual demands of explaining complex subject matter, the </a:t>
            </a:r>
            <a:r>
              <a:rPr lang="en-US" dirty="0">
                <a:solidFill>
                  <a:srgbClr val="00B050"/>
                </a:solidFill>
                <a:latin typeface="Arial" panose="020B0604020202020204" pitchFamily="34" charset="0"/>
                <a:cs typeface="Arial" panose="020B0604020202020204" pitchFamily="34" charset="0"/>
              </a:rPr>
              <a:t>fear</a:t>
            </a:r>
            <a:r>
              <a:rPr lang="en-US" dirty="0">
                <a:latin typeface="Arial" panose="020B0604020202020204" pitchFamily="34" charset="0"/>
                <a:cs typeface="Arial" panose="020B0604020202020204" pitchFamily="34" charset="0"/>
              </a:rPr>
              <a:t> of getting the story wrong or missing a deadline” can contribute to the development of “a very damaged human being.”</a:t>
            </a:r>
          </a:p>
          <a:p>
            <a:pPr lvl="1"/>
            <a:r>
              <a:rPr lang="en-US" dirty="0">
                <a:latin typeface="Arial" panose="020B0604020202020204" pitchFamily="34" charset="0"/>
                <a:cs typeface="Arial" panose="020B0604020202020204" pitchFamily="34" charset="0"/>
              </a:rPr>
              <a:t>Journalists (and lawyers!) often ignore “well-being”</a:t>
            </a:r>
          </a:p>
          <a:p>
            <a:r>
              <a:rPr lang="en-US" dirty="0">
                <a:latin typeface="Arial" panose="020B0604020202020204" pitchFamily="34" charset="0"/>
                <a:cs typeface="Arial" panose="020B0604020202020204" pitchFamily="34" charset="0"/>
              </a:rPr>
              <a:t>Courses integrating mindfulness</a:t>
            </a:r>
          </a:p>
          <a:p>
            <a:r>
              <a:rPr lang="en-US" i="1" dirty="0">
                <a:latin typeface="Arial" panose="020B0604020202020204" pitchFamily="34" charset="0"/>
                <a:cs typeface="Arial" panose="020B0604020202020204" pitchFamily="34" charset="0"/>
              </a:rPr>
              <a:t>Thriving for Action </a:t>
            </a:r>
            <a:r>
              <a:rPr lang="en-US" dirty="0">
                <a:latin typeface="Arial" panose="020B0604020202020204" pitchFamily="34" charset="0"/>
                <a:cs typeface="Arial" panose="020B0604020202020204" pitchFamily="34" charset="0"/>
              </a:rPr>
              <a:t>program: exploring mistake-making and resilience</a:t>
            </a:r>
          </a:p>
          <a:p>
            <a:r>
              <a:rPr lang="en-US" dirty="0">
                <a:latin typeface="Arial" panose="020B0604020202020204" pitchFamily="34" charset="0"/>
                <a:cs typeface="Arial" panose="020B0604020202020204" pitchFamily="34" charset="0"/>
              </a:rPr>
              <a:t>Columbia: Dart Center </a:t>
            </a:r>
            <a:r>
              <a:rPr lang="en-US" dirty="0">
                <a:latin typeface="Arial" panose="020B0604020202020204" pitchFamily="34" charset="0"/>
                <a:cs typeface="Arial" panose="020B0604020202020204" pitchFamily="34" charset="0"/>
                <a:sym typeface="Wingdings" panose="05000000000000000000" pitchFamily="2" charset="2"/>
              </a:rPr>
              <a:t>for Journalism &amp; </a:t>
            </a:r>
            <a:r>
              <a:rPr lang="en-US" dirty="0">
                <a:solidFill>
                  <a:srgbClr val="00B050"/>
                </a:solidFill>
                <a:latin typeface="Arial" panose="020B0604020202020204" pitchFamily="34" charset="0"/>
                <a:cs typeface="Arial" panose="020B0604020202020204" pitchFamily="34" charset="0"/>
                <a:sym typeface="Wingdings" panose="05000000000000000000" pitchFamily="2" charset="2"/>
              </a:rPr>
              <a:t>Trauma</a:t>
            </a:r>
            <a:endParaRPr lang="en-US"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Engineering, Fear, and Mistake-Making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524000"/>
            <a:ext cx="8610600" cy="5105400"/>
          </a:xfrm>
        </p:spPr>
        <p:txBody>
          <a:bodyPr>
            <a:normAutofit fontScale="85000" lnSpcReduction="20000"/>
          </a:bodyPr>
          <a:lstStyle/>
          <a:p>
            <a:pPr>
              <a:spcAft>
                <a:spcPts val="600"/>
              </a:spcAft>
            </a:pPr>
            <a:r>
              <a:rPr lang="en-US" dirty="0">
                <a:latin typeface="Arial" panose="020B0604020202020204" pitchFamily="34" charset="0"/>
                <a:cs typeface="Arial" panose="020B0604020202020204" pitchFamily="34" charset="0"/>
              </a:rPr>
              <a:t>Recognition that ignoring the inevitability of mistakes in the profession can breed </a:t>
            </a:r>
            <a:r>
              <a:rPr lang="en-US" dirty="0">
                <a:solidFill>
                  <a:srgbClr val="00B050"/>
                </a:solidFill>
                <a:latin typeface="Arial" panose="020B0604020202020204" pitchFamily="34" charset="0"/>
                <a:cs typeface="Arial" panose="020B0604020202020204" pitchFamily="34" charset="0"/>
              </a:rPr>
              <a:t>fear</a:t>
            </a:r>
            <a:r>
              <a:rPr lang="en-US" dirty="0">
                <a:latin typeface="Arial" panose="020B0604020202020204" pitchFamily="34" charset="0"/>
                <a:cs typeface="Arial" panose="020B0604020202020204" pitchFamily="34" charset="0"/>
              </a:rPr>
              <a:t> and “imposter syndrome” in new engineers</a:t>
            </a:r>
          </a:p>
          <a:p>
            <a:pPr>
              <a:spcAft>
                <a:spcPts val="600"/>
              </a:spcAft>
            </a:pPr>
            <a:r>
              <a:rPr lang="en-US" dirty="0">
                <a:latin typeface="Arial" panose="020B0604020202020204" pitchFamily="34" charset="0"/>
                <a:cs typeface="Arial" panose="020B0604020202020204" pitchFamily="34" charset="0"/>
              </a:rPr>
              <a:t>University of Washington: a new course “with ample opportunities for students to make </a:t>
            </a:r>
            <a:r>
              <a:rPr lang="en-US" dirty="0">
                <a:solidFill>
                  <a:srgbClr val="00B050"/>
                </a:solidFill>
                <a:latin typeface="Arial" panose="020B0604020202020204" pitchFamily="34" charset="0"/>
                <a:cs typeface="Arial" panose="020B0604020202020204" pitchFamily="34" charset="0"/>
              </a:rPr>
              <a:t>mistakes</a:t>
            </a:r>
            <a:r>
              <a:rPr lang="en-US" dirty="0">
                <a:latin typeface="Arial" panose="020B0604020202020204" pitchFamily="34" charset="0"/>
                <a:cs typeface="Arial" panose="020B0604020202020204" pitchFamily="34" charset="0"/>
              </a:rPr>
              <a:t>—a fodder for reflection—and learn from them”</a:t>
            </a:r>
          </a:p>
          <a:p>
            <a:pPr>
              <a:spcAft>
                <a:spcPts val="600"/>
              </a:spcAft>
            </a:pPr>
            <a:r>
              <a:rPr lang="en-US" dirty="0">
                <a:latin typeface="Arial" panose="020B0604020202020204" pitchFamily="34" charset="0"/>
                <a:cs typeface="Arial" panose="020B0604020202020204" pitchFamily="34" charset="0"/>
              </a:rPr>
              <a:t>Professor Henry Petroski of Duke University: “The course employs </a:t>
            </a:r>
            <a:r>
              <a:rPr lang="en-US" dirty="0">
                <a:solidFill>
                  <a:srgbClr val="00B050"/>
                </a:solidFill>
                <a:latin typeface="Arial" panose="020B0604020202020204" pitchFamily="34" charset="0"/>
                <a:cs typeface="Arial" panose="020B0604020202020204" pitchFamily="34" charset="0"/>
              </a:rPr>
              <a:t>failure</a:t>
            </a:r>
            <a:r>
              <a:rPr lang="en-US" dirty="0">
                <a:latin typeface="Arial" panose="020B0604020202020204" pitchFamily="34" charset="0"/>
                <a:cs typeface="Arial" panose="020B0604020202020204" pitchFamily="34" charset="0"/>
              </a:rPr>
              <a:t> as a unifying concept for understanding the history and practice of engineering and design.”</a:t>
            </a:r>
          </a:p>
          <a:p>
            <a:pPr>
              <a:spcAft>
                <a:spcPts val="600"/>
              </a:spcAft>
            </a:pPr>
            <a:r>
              <a:rPr lang="en-US" dirty="0">
                <a:latin typeface="Arial" panose="020B0604020202020204" pitchFamily="34" charset="0"/>
                <a:cs typeface="Arial" panose="020B0604020202020204" pitchFamily="34" charset="0"/>
              </a:rPr>
              <a:t>Professor David Beach of Stanford University: a course specifically designed to teach engineering students how to learn from </a:t>
            </a:r>
            <a:r>
              <a:rPr lang="en-US" dirty="0">
                <a:solidFill>
                  <a:srgbClr val="00B050"/>
                </a:solidFill>
                <a:latin typeface="Arial" panose="020B0604020202020204" pitchFamily="34" charset="0"/>
                <a:cs typeface="Arial" panose="020B0604020202020204" pitchFamily="34" charset="0"/>
              </a:rPr>
              <a:t>mistakes</a:t>
            </a:r>
          </a:p>
        </p:txBody>
      </p:sp>
    </p:spTree>
    <p:extLst>
      <p:ext uri="{BB962C8B-B14F-4D97-AF65-F5344CB8AC3E}">
        <p14:creationId xmlns:p14="http://schemas.microsoft.com/office/powerpoint/2010/main" val="3708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fontScale="90000"/>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Business/Entrepreneurship, Fear, and Mistake-Making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524000"/>
            <a:ext cx="8610600" cy="5196840"/>
          </a:xfrm>
        </p:spPr>
        <p:txBody>
          <a:bodyPr>
            <a:normAutofit/>
          </a:bodyPr>
          <a:lstStyle/>
          <a:p>
            <a:r>
              <a:rPr lang="en-US" dirty="0">
                <a:latin typeface="Arial" panose="020B0604020202020204" pitchFamily="34" charset="0"/>
                <a:cs typeface="Arial" panose="020B0604020202020204" pitchFamily="34" charset="0"/>
              </a:rPr>
              <a:t>Janet </a:t>
            </a:r>
            <a:r>
              <a:rPr lang="en-US" dirty="0" err="1">
                <a:latin typeface="Arial" panose="020B0604020202020204" pitchFamily="34" charset="0"/>
                <a:cs typeface="Arial" panose="020B0604020202020204" pitchFamily="34" charset="0"/>
              </a:rPr>
              <a:t>Sernack</a:t>
            </a:r>
            <a:r>
              <a:rPr lang="en-US" dirty="0">
                <a:latin typeface="Arial" panose="020B0604020202020204" pitchFamily="34" charset="0"/>
                <a:cs typeface="Arial" panose="020B0604020202020204" pitchFamily="34" charset="0"/>
              </a:rPr>
              <a:t> (Australia-based CEO): </a:t>
            </a:r>
          </a:p>
          <a:p>
            <a:pPr lvl="1"/>
            <a:r>
              <a:rPr lang="en-US" dirty="0">
                <a:latin typeface="Arial" panose="020B0604020202020204" pitchFamily="34" charset="0"/>
                <a:cs typeface="Arial" panose="020B0604020202020204" pitchFamily="34" charset="0"/>
              </a:rPr>
              <a:t>Cultivating a “</a:t>
            </a:r>
            <a:r>
              <a:rPr lang="en-US" dirty="0">
                <a:solidFill>
                  <a:srgbClr val="00B050"/>
                </a:solidFill>
                <a:latin typeface="Arial" panose="020B0604020202020204" pitchFamily="34" charset="0"/>
                <a:cs typeface="Arial" panose="020B0604020202020204" pitchFamily="34" charset="0"/>
              </a:rPr>
              <a:t>fail fast</a:t>
            </a:r>
            <a:r>
              <a:rPr lang="en-US" dirty="0">
                <a:latin typeface="Arial" panose="020B0604020202020204" pitchFamily="34" charset="0"/>
                <a:cs typeface="Arial" panose="020B0604020202020204" pitchFamily="34" charset="0"/>
              </a:rPr>
              <a:t>” culture can “help organizations unfreeze, survive, flow and flourish with the current levels of </a:t>
            </a:r>
            <a:r>
              <a:rPr lang="en-US" dirty="0">
                <a:solidFill>
                  <a:srgbClr val="00B050"/>
                </a:solidFill>
                <a:latin typeface="Arial" panose="020B0604020202020204" pitchFamily="34" charset="0"/>
                <a:cs typeface="Arial" panose="020B0604020202020204" pitchFamily="34" charset="0"/>
              </a:rPr>
              <a:t>FEAR</a:t>
            </a:r>
            <a:r>
              <a:rPr lang="en-US" dirty="0">
                <a:latin typeface="Arial" panose="020B0604020202020204" pitchFamily="34" charset="0"/>
                <a:cs typeface="Arial" panose="020B0604020202020204" pitchFamily="34" charset="0"/>
              </a:rPr>
              <a:t>, ambiguity, uncertainty, volatility and instability in 21st century organizations”</a:t>
            </a:r>
          </a:p>
          <a:p>
            <a:r>
              <a:rPr lang="en-US" dirty="0">
                <a:latin typeface="Arial" panose="020B0604020202020204" pitchFamily="34" charset="0"/>
                <a:cs typeface="Arial" panose="020B0604020202020204" pitchFamily="34" charset="0"/>
              </a:rPr>
              <a:t>Professor Bob </a:t>
            </a:r>
            <a:r>
              <a:rPr lang="en-US" dirty="0" err="1">
                <a:latin typeface="Arial" panose="020B0604020202020204" pitchFamily="34" charset="0"/>
                <a:cs typeface="Arial" panose="020B0604020202020204" pitchFamily="34" charset="0"/>
              </a:rPr>
              <a:t>Sicina</a:t>
            </a:r>
            <a:r>
              <a:rPr lang="en-US" dirty="0">
                <a:latin typeface="Arial" panose="020B0604020202020204" pitchFamily="34" charset="0"/>
                <a:cs typeface="Arial" panose="020B0604020202020204" pitchFamily="34" charset="0"/>
              </a:rPr>
              <a:t> (American University): a course called “Learn from Failure”:</a:t>
            </a:r>
          </a:p>
          <a:p>
            <a:pPr lvl="1"/>
            <a:r>
              <a:rPr lang="en-US" dirty="0">
                <a:latin typeface="Arial" panose="020B0604020202020204" pitchFamily="34" charset="0"/>
                <a:cs typeface="Arial" panose="020B0604020202020204" pitchFamily="34" charset="0"/>
              </a:rPr>
              <a:t>Reducing “</a:t>
            </a:r>
            <a:r>
              <a:rPr lang="en-US" dirty="0">
                <a:solidFill>
                  <a:srgbClr val="00B050"/>
                </a:solidFill>
                <a:latin typeface="Arial" panose="020B0604020202020204" pitchFamily="34" charset="0"/>
                <a:cs typeface="Arial" panose="020B0604020202020204" pitchFamily="34" charset="0"/>
              </a:rPr>
              <a:t>fear</a:t>
            </a:r>
            <a:r>
              <a:rPr lang="en-US" dirty="0">
                <a:latin typeface="Arial" panose="020B0604020202020204" pitchFamily="34" charset="0"/>
                <a:cs typeface="Arial" panose="020B0604020202020204" pitchFamily="34" charset="0"/>
              </a:rPr>
              <a:t> of failure” through reflection</a:t>
            </a:r>
          </a:p>
          <a:p>
            <a:pPr lvl="1"/>
            <a:r>
              <a:rPr lang="en-US" dirty="0">
                <a:latin typeface="Arial" panose="020B0604020202020204" pitchFamily="34" charset="0"/>
                <a:cs typeface="Arial" panose="020B0604020202020204" pitchFamily="34" charset="0"/>
              </a:rPr>
              <a:t>Students write about </a:t>
            </a:r>
            <a:r>
              <a:rPr lang="en-US" dirty="0">
                <a:solidFill>
                  <a:srgbClr val="00B050"/>
                </a:solidFill>
                <a:latin typeface="Arial" panose="020B0604020202020204" pitchFamily="34" charset="0"/>
                <a:cs typeface="Arial" panose="020B0604020202020204" pitchFamily="34" charset="0"/>
              </a:rPr>
              <a:t>failure</a:t>
            </a:r>
            <a:r>
              <a:rPr lang="en-US" dirty="0">
                <a:latin typeface="Arial" panose="020B0604020202020204" pitchFamily="34" charset="0"/>
                <a:cs typeface="Arial" panose="020B0604020202020204" pitchFamily="34" charset="0"/>
              </a:rPr>
              <a:t> and </a:t>
            </a:r>
            <a:r>
              <a:rPr lang="en-US" dirty="0">
                <a:solidFill>
                  <a:srgbClr val="00B050"/>
                </a:solidFill>
                <a:latin typeface="Arial" panose="020B0604020202020204" pitchFamily="34" charset="0"/>
                <a:cs typeface="Arial" panose="020B0604020202020204" pitchFamily="34" charset="0"/>
              </a:rPr>
              <a:t>mistakes</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5720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“Untangling Fear in Lawyering” Process</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953000"/>
          </a:xfrm>
        </p:spPr>
        <p:txBody>
          <a:bodyPr>
            <a:normAutofit/>
          </a:bodyPr>
          <a:lstStyle/>
          <a:p>
            <a:pPr marL="0" indent="0">
              <a:spcBef>
                <a:spcPts val="0"/>
              </a:spcBef>
              <a:spcAft>
                <a:spcPts val="1200"/>
              </a:spcAft>
              <a:buNone/>
            </a:pPr>
            <a:r>
              <a:rPr lang="en-US" dirty="0">
                <a:latin typeface="Arial" panose="020B0604020202020204" pitchFamily="34" charset="0"/>
                <a:cs typeface="Arial" panose="020B0604020202020204" pitchFamily="34" charset="0"/>
              </a:rPr>
              <a:t>Four Steps to Fortitude:</a:t>
            </a:r>
          </a:p>
          <a:p>
            <a:pPr marL="514350" indent="-514350">
              <a:spcBef>
                <a:spcPts val="0"/>
              </a:spcBef>
              <a:buFont typeface="+mj-lt"/>
              <a:buAutoNum type="arabicPeriod"/>
            </a:pPr>
            <a:r>
              <a:rPr lang="en-US" dirty="0">
                <a:latin typeface="Arial" panose="020B0604020202020204" pitchFamily="34" charset="0"/>
                <a:cs typeface="Arial" panose="020B0604020202020204" pitchFamily="34" charset="0"/>
              </a:rPr>
              <a:t>Comparative Fearlessness</a:t>
            </a:r>
          </a:p>
          <a:p>
            <a:pPr marL="514350" indent="-514350">
              <a:spcBef>
                <a:spcPts val="0"/>
              </a:spcBef>
              <a:buFont typeface="+mj-lt"/>
              <a:buAutoNum type="arabicPeriod"/>
            </a:pPr>
            <a:r>
              <a:rPr lang="en-US" dirty="0">
                <a:latin typeface="Arial" panose="020B0604020202020204" pitchFamily="34" charset="0"/>
                <a:cs typeface="Arial" panose="020B0604020202020204" pitchFamily="34" charset="0"/>
              </a:rPr>
              <a:t>Mental Reboot</a:t>
            </a:r>
          </a:p>
          <a:p>
            <a:pPr marL="514350" indent="-514350">
              <a:spcBef>
                <a:spcPts val="0"/>
              </a:spcBef>
              <a:buFont typeface="+mj-lt"/>
              <a:buAutoNum type="arabicPeriod"/>
            </a:pPr>
            <a:r>
              <a:rPr lang="en-US" dirty="0">
                <a:latin typeface="Arial" panose="020B0604020202020204" pitchFamily="34" charset="0"/>
                <a:cs typeface="Arial" panose="020B0604020202020204" pitchFamily="34" charset="0"/>
              </a:rPr>
              <a:t>Channeling Our Inner Athlete</a:t>
            </a:r>
          </a:p>
          <a:p>
            <a:pPr marL="514350" indent="-514350">
              <a:spcBef>
                <a:spcPts val="0"/>
              </a:spcBef>
              <a:buFont typeface="+mj-lt"/>
              <a:buAutoNum type="arabicPeriod"/>
            </a:pPr>
            <a:r>
              <a:rPr lang="en-US" dirty="0">
                <a:latin typeface="Arial" panose="020B0604020202020204" pitchFamily="34" charset="0"/>
                <a:cs typeface="Arial" panose="020B0604020202020204" pitchFamily="34" charset="0"/>
              </a:rPr>
              <a:t>Cultivating a Culture of Fortitude</a:t>
            </a:r>
          </a:p>
        </p:txBody>
      </p:sp>
      <p:pic>
        <p:nvPicPr>
          <p:cNvPr id="7" name="Picture 6">
            <a:extLst>
              <a:ext uri="{FF2B5EF4-FFF2-40B4-BE49-F238E27FC236}">
                <a16:creationId xmlns:a16="http://schemas.microsoft.com/office/drawing/2014/main" id="{553DC368-1C90-47C6-8A76-5E5147A56F63}"/>
              </a:ext>
            </a:extLst>
          </p:cNvPr>
          <p:cNvPicPr>
            <a:picLocks noChangeAspect="1"/>
          </p:cNvPicPr>
          <p:nvPr/>
        </p:nvPicPr>
        <p:blipFill>
          <a:blip r:embed="rId2"/>
          <a:stretch>
            <a:fillRect/>
          </a:stretch>
        </p:blipFill>
        <p:spPr>
          <a:xfrm>
            <a:off x="3257550" y="4648200"/>
            <a:ext cx="2628900" cy="1743075"/>
          </a:xfrm>
          <a:prstGeom prst="rect">
            <a:avLst/>
          </a:prstGeom>
        </p:spPr>
      </p:pic>
    </p:spTree>
    <p:extLst>
      <p:ext uri="{BB962C8B-B14F-4D97-AF65-F5344CB8AC3E}">
        <p14:creationId xmlns:p14="http://schemas.microsoft.com/office/powerpoint/2010/main" val="35806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Comparative Fearlessness</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8384" y="1387117"/>
            <a:ext cx="8229600" cy="4953000"/>
          </a:xfrm>
        </p:spPr>
        <p:txBody>
          <a:bodyPr>
            <a:normAutofit/>
          </a:bodyPr>
          <a:lstStyle/>
          <a:p>
            <a:pPr>
              <a:spcBef>
                <a:spcPts val="0"/>
              </a:spcBef>
              <a:spcAft>
                <a:spcPts val="1200"/>
              </a:spcAft>
            </a:pPr>
            <a:r>
              <a:rPr lang="en-US" sz="2800" dirty="0">
                <a:latin typeface="Arial" panose="020B0604020202020204" pitchFamily="34" charset="0"/>
                <a:cs typeface="Arial" panose="020B0604020202020204" pitchFamily="34" charset="0"/>
              </a:rPr>
              <a:t>Recognizing other areas in our non-lawyer personas where we feel “swagger”</a:t>
            </a:r>
          </a:p>
          <a:p>
            <a:pPr>
              <a:spcBef>
                <a:spcPts val="0"/>
              </a:spcBef>
              <a:spcAft>
                <a:spcPts val="1200"/>
              </a:spcAft>
            </a:pPr>
            <a:r>
              <a:rPr lang="en-US" sz="2800" dirty="0">
                <a:latin typeface="Arial" panose="020B0604020202020204" pitchFamily="34" charset="0"/>
                <a:cs typeface="Arial" panose="020B0604020202020204" pitchFamily="34" charset="0"/>
              </a:rPr>
              <a:t>Are there areas in our lives where, by society’s standards, we “</a:t>
            </a:r>
            <a:r>
              <a:rPr lang="en-US" sz="2800" dirty="0">
                <a:solidFill>
                  <a:srgbClr val="00B0F0"/>
                </a:solidFill>
                <a:latin typeface="Arial" panose="020B0604020202020204" pitchFamily="34" charset="0"/>
                <a:cs typeface="Arial" panose="020B0604020202020204" pitchFamily="34" charset="0"/>
              </a:rPr>
              <a:t>should</a:t>
            </a:r>
            <a:r>
              <a:rPr lang="en-US" sz="2800" dirty="0">
                <a:latin typeface="Arial" panose="020B0604020202020204" pitchFamily="34" charset="0"/>
                <a:cs typeface="Arial" panose="020B0604020202020204" pitchFamily="34" charset="0"/>
              </a:rPr>
              <a:t>” feel fear but we </a:t>
            </a:r>
            <a:r>
              <a:rPr lang="en-US" sz="2800" dirty="0">
                <a:solidFill>
                  <a:srgbClr val="00B0F0"/>
                </a:solidFill>
                <a:latin typeface="Arial" panose="020B0604020202020204" pitchFamily="34" charset="0"/>
                <a:cs typeface="Arial" panose="020B0604020202020204" pitchFamily="34" charset="0"/>
              </a:rPr>
              <a:t>don’t</a:t>
            </a:r>
            <a:r>
              <a:rPr lang="en-US" sz="2800" dirty="0">
                <a:latin typeface="Arial" panose="020B0604020202020204" pitchFamily="34" charset="0"/>
                <a:cs typeface="Arial" panose="020B0604020202020204" pitchFamily="34" charset="0"/>
              </a:rPr>
              <a:t>?</a:t>
            </a:r>
          </a:p>
          <a:p>
            <a:pPr>
              <a:spcBef>
                <a:spcPts val="0"/>
              </a:spcBef>
              <a:spcAft>
                <a:spcPts val="1200"/>
              </a:spcAft>
            </a:pPr>
            <a:r>
              <a:rPr lang="en-US" sz="2800" dirty="0">
                <a:latin typeface="Arial" panose="020B0604020202020204" pitchFamily="34" charset="0"/>
                <a:cs typeface="Arial" panose="020B0604020202020204" pitchFamily="34" charset="0"/>
              </a:rPr>
              <a:t>Are there areas in our lawyering lives where, by the profession’s standards, we “</a:t>
            </a:r>
            <a:r>
              <a:rPr lang="en-US" sz="2800" dirty="0">
                <a:solidFill>
                  <a:srgbClr val="00B0F0"/>
                </a:solidFill>
                <a:latin typeface="Arial" panose="020B0604020202020204" pitchFamily="34" charset="0"/>
                <a:cs typeface="Arial" panose="020B0604020202020204" pitchFamily="34" charset="0"/>
              </a:rPr>
              <a:t>shouldn’t</a:t>
            </a:r>
            <a:r>
              <a:rPr lang="en-US" sz="2800" dirty="0">
                <a:latin typeface="Arial" panose="020B0604020202020204" pitchFamily="34" charset="0"/>
                <a:cs typeface="Arial" panose="020B0604020202020204" pitchFamily="34" charset="0"/>
              </a:rPr>
              <a:t>” feel fear but we </a:t>
            </a:r>
            <a:r>
              <a:rPr lang="en-US" sz="2800" dirty="0">
                <a:solidFill>
                  <a:srgbClr val="00B0F0"/>
                </a:solidFill>
                <a:latin typeface="Arial" panose="020B0604020202020204" pitchFamily="34" charset="0"/>
                <a:cs typeface="Arial" panose="020B0604020202020204" pitchFamily="34" charset="0"/>
              </a:rPr>
              <a:t>do</a:t>
            </a:r>
            <a:r>
              <a:rPr lang="en-US" sz="2800" dirty="0">
                <a:latin typeface="Arial" panose="020B0604020202020204" pitchFamily="34" charset="0"/>
                <a:cs typeface="Arial" panose="020B0604020202020204" pitchFamily="34" charset="0"/>
              </a:rPr>
              <a:t>?</a:t>
            </a:r>
          </a:p>
          <a:p>
            <a:pPr>
              <a:spcBef>
                <a:spcPts val="0"/>
              </a:spcBef>
              <a:spcAft>
                <a:spcPts val="1200"/>
              </a:spcAft>
            </a:pPr>
            <a:r>
              <a:rPr lang="en-US" sz="2800" dirty="0">
                <a:latin typeface="Arial" panose="020B0604020202020204" pitchFamily="34" charset="0"/>
                <a:cs typeface="Arial" panose="020B0604020202020204" pitchFamily="34" charset="0"/>
              </a:rPr>
              <a:t>What is the </a:t>
            </a:r>
            <a:r>
              <a:rPr lang="en-US" sz="2800" dirty="0">
                <a:solidFill>
                  <a:srgbClr val="00B0F0"/>
                </a:solidFill>
                <a:latin typeface="Arial" panose="020B0604020202020204" pitchFamily="34" charset="0"/>
                <a:cs typeface="Arial" panose="020B0604020202020204" pitchFamily="34" charset="0"/>
              </a:rPr>
              <a:t>difference</a:t>
            </a:r>
            <a:r>
              <a:rPr lang="en-US" sz="28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2"/>
          <a:stretch>
            <a:fillRect/>
          </a:stretch>
        </p:blipFill>
        <p:spPr>
          <a:xfrm>
            <a:off x="5181600" y="4502543"/>
            <a:ext cx="2819400" cy="1619250"/>
          </a:xfrm>
          <a:prstGeom prst="rect">
            <a:avLst/>
          </a:prstGeom>
        </p:spPr>
      </p:pic>
    </p:spTree>
    <p:extLst>
      <p:ext uri="{BB962C8B-B14F-4D97-AF65-F5344CB8AC3E}">
        <p14:creationId xmlns:p14="http://schemas.microsoft.com/office/powerpoint/2010/main" val="313383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Mental Reboot</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 y="1432560"/>
            <a:ext cx="8549640" cy="5120640"/>
          </a:xfrm>
        </p:spPr>
        <p:txBody>
          <a:bodyPr>
            <a:normAutofit/>
          </a:bodyPr>
          <a:lstStyle/>
          <a:p>
            <a:pPr>
              <a:spcBef>
                <a:spcPts val="0"/>
              </a:spcBef>
              <a:spcAft>
                <a:spcPts val="1200"/>
              </a:spcAft>
            </a:pPr>
            <a:r>
              <a:rPr lang="en-US" sz="2400" dirty="0">
                <a:latin typeface="Arial" panose="020B0604020202020204" pitchFamily="34" charset="0"/>
                <a:cs typeface="Arial" panose="020B0604020202020204" pitchFamily="34" charset="0"/>
              </a:rPr>
              <a:t>Consider the REAL root of the fear</a:t>
            </a:r>
          </a:p>
          <a:p>
            <a:pPr>
              <a:spcBef>
                <a:spcPts val="0"/>
              </a:spcBef>
              <a:spcAft>
                <a:spcPts val="1200"/>
              </a:spcAft>
            </a:pPr>
            <a:r>
              <a:rPr lang="en-US" sz="2400" dirty="0">
                <a:latin typeface="Arial" panose="020B0604020202020204" pitchFamily="34" charset="0"/>
                <a:cs typeface="Arial" panose="020B0604020202020204" pitchFamily="34" charset="0"/>
              </a:rPr>
              <a:t>Past fear of judgment?</a:t>
            </a:r>
          </a:p>
          <a:p>
            <a:pPr>
              <a:spcBef>
                <a:spcPts val="0"/>
              </a:spcBef>
              <a:spcAft>
                <a:spcPts val="1200"/>
              </a:spcAft>
            </a:pPr>
            <a:r>
              <a:rPr lang="en-US" sz="2400" dirty="0">
                <a:latin typeface="Arial" panose="020B0604020202020204" pitchFamily="34" charset="0"/>
                <a:cs typeface="Arial" panose="020B0604020202020204" pitchFamily="34" charset="0"/>
              </a:rPr>
              <a:t>Past fear of failure?</a:t>
            </a:r>
          </a:p>
          <a:p>
            <a:pPr>
              <a:spcBef>
                <a:spcPts val="0"/>
              </a:spcBef>
              <a:spcAft>
                <a:spcPts val="1200"/>
              </a:spcAft>
            </a:pPr>
            <a:r>
              <a:rPr lang="en-US" sz="2400" dirty="0">
                <a:latin typeface="Arial" panose="020B0604020202020204" pitchFamily="34" charset="0"/>
                <a:cs typeface="Arial" panose="020B0604020202020204" pitchFamily="34" charset="0"/>
              </a:rPr>
              <a:t>Listen to and transcribe the PAST messages we are applying in the PRESENT</a:t>
            </a:r>
          </a:p>
          <a:p>
            <a:pPr>
              <a:spcBef>
                <a:spcPts val="0"/>
              </a:spcBef>
              <a:spcAft>
                <a:spcPts val="1200"/>
              </a:spcAft>
            </a:pPr>
            <a:r>
              <a:rPr lang="en-US" sz="2400" dirty="0">
                <a:latin typeface="Arial" panose="020B0604020202020204" pitchFamily="34" charset="0"/>
                <a:cs typeface="Arial" panose="020B0604020202020204" pitchFamily="34" charset="0"/>
              </a:rPr>
              <a:t>Recognize their irrelevance in this new context</a:t>
            </a:r>
          </a:p>
          <a:p>
            <a:pPr>
              <a:spcBef>
                <a:spcPts val="0"/>
              </a:spcBef>
            </a:pPr>
            <a:r>
              <a:rPr lang="en-US" sz="2400" dirty="0">
                <a:latin typeface="Arial" panose="020B0604020202020204" pitchFamily="34" charset="0"/>
                <a:cs typeface="Arial" panose="020B0604020202020204" pitchFamily="34" charset="0"/>
              </a:rPr>
              <a:t>Draft new relevant messages for our current </a:t>
            </a:r>
          </a:p>
          <a:p>
            <a:pPr marL="0" indent="0">
              <a:spcBef>
                <a:spcPts val="0"/>
              </a:spcBef>
              <a:buNone/>
            </a:pPr>
            <a:r>
              <a:rPr lang="en-US" sz="2400" dirty="0">
                <a:latin typeface="Arial" panose="020B0604020202020204" pitchFamily="34" charset="0"/>
                <a:cs typeface="Arial" panose="020B0604020202020204" pitchFamily="34" charset="0"/>
              </a:rPr>
              <a:t>    lawyer persona</a:t>
            </a:r>
          </a:p>
        </p:txBody>
      </p:sp>
      <p:pic>
        <p:nvPicPr>
          <p:cNvPr id="7" name="Picture 6"/>
          <p:cNvPicPr>
            <a:picLocks noChangeAspect="1"/>
          </p:cNvPicPr>
          <p:nvPr/>
        </p:nvPicPr>
        <p:blipFill>
          <a:blip r:embed="rId2"/>
          <a:stretch>
            <a:fillRect/>
          </a:stretch>
        </p:blipFill>
        <p:spPr>
          <a:xfrm>
            <a:off x="6703695" y="4425315"/>
            <a:ext cx="2143125" cy="2143125"/>
          </a:xfrm>
          <a:prstGeom prst="rect">
            <a:avLst/>
          </a:prstGeom>
        </p:spPr>
      </p:pic>
    </p:spTree>
    <p:extLst>
      <p:ext uri="{BB962C8B-B14F-4D97-AF65-F5344CB8AC3E}">
        <p14:creationId xmlns:p14="http://schemas.microsoft.com/office/powerpoint/2010/main" val="88068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Channeling Our Inner Athlete</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600200"/>
            <a:ext cx="8458200" cy="4953000"/>
          </a:xfrm>
        </p:spPr>
        <p:txBody>
          <a:bodyPr>
            <a:normAutofit fontScale="92500" lnSpcReduction="20000"/>
          </a:bodyPr>
          <a:lstStyle/>
          <a:p>
            <a:pPr>
              <a:spcBef>
                <a:spcPts val="0"/>
              </a:spcBef>
              <a:spcAft>
                <a:spcPts val="1200"/>
              </a:spcAft>
            </a:pPr>
            <a:r>
              <a:rPr lang="en-US" dirty="0">
                <a:latin typeface="Arial" panose="020B0604020202020204" pitchFamily="34" charset="0"/>
                <a:cs typeface="Arial" panose="020B0604020202020204" pitchFamily="34" charset="0"/>
              </a:rPr>
              <a:t>Enhance self-awareness </a:t>
            </a:r>
            <a:r>
              <a:rPr lang="en-US" dirty="0">
                <a:latin typeface="Arial" panose="020B0604020202020204" pitchFamily="34" charset="0"/>
                <a:cs typeface="Arial" panose="020B0604020202020204" pitchFamily="34" charset="0"/>
                <a:sym typeface="Wingdings" panose="05000000000000000000" pitchFamily="2" charset="2"/>
              </a:rPr>
              <a:t> BODY SCAN</a:t>
            </a:r>
            <a:endParaRPr lang="en-US" dirty="0">
              <a:latin typeface="Arial" panose="020B0604020202020204" pitchFamily="34" charset="0"/>
              <a:cs typeface="Arial" panose="020B0604020202020204" pitchFamily="34" charset="0"/>
            </a:endParaRPr>
          </a:p>
          <a:p>
            <a:pPr>
              <a:spcBef>
                <a:spcPts val="0"/>
              </a:spcBef>
              <a:spcAft>
                <a:spcPts val="1200"/>
              </a:spcAft>
            </a:pPr>
            <a:r>
              <a:rPr lang="en-US" dirty="0">
                <a:latin typeface="Arial" panose="020B0604020202020204" pitchFamily="34" charset="0"/>
                <a:cs typeface="Arial" panose="020B0604020202020204" pitchFamily="34" charset="0"/>
              </a:rPr>
              <a:t>Fortify our machine</a:t>
            </a:r>
          </a:p>
          <a:p>
            <a:pPr>
              <a:spcBef>
                <a:spcPts val="0"/>
              </a:spcBef>
              <a:spcAft>
                <a:spcPts val="1200"/>
              </a:spcAft>
            </a:pPr>
            <a:r>
              <a:rPr lang="en-US" dirty="0">
                <a:latin typeface="Arial" panose="020B0604020202020204" pitchFamily="34" charset="0"/>
                <a:cs typeface="Arial" panose="020B0604020202020204" pitchFamily="34" charset="0"/>
              </a:rPr>
              <a:t>Align posture (like pillars)</a:t>
            </a:r>
          </a:p>
          <a:p>
            <a:pPr>
              <a:spcBef>
                <a:spcPts val="0"/>
              </a:spcBef>
              <a:spcAft>
                <a:spcPts val="1200"/>
              </a:spcAft>
            </a:pPr>
            <a:r>
              <a:rPr lang="en-US" dirty="0">
                <a:latin typeface="Arial" panose="020B0604020202020204" pitchFamily="34" charset="0"/>
                <a:cs typeface="Arial" panose="020B0604020202020204" pitchFamily="34" charset="0"/>
              </a:rPr>
              <a:t>Balanced stance (like an athlete)</a:t>
            </a:r>
          </a:p>
          <a:p>
            <a:pPr>
              <a:spcBef>
                <a:spcPts val="0"/>
              </a:spcBef>
              <a:spcAft>
                <a:spcPts val="1200"/>
              </a:spcAft>
            </a:pPr>
            <a:r>
              <a:rPr lang="en-US" dirty="0">
                <a:latin typeface="Arial" panose="020B0604020202020204" pitchFamily="34" charset="0"/>
                <a:cs typeface="Arial" panose="020B0604020202020204" pitchFamily="34" charset="0"/>
              </a:rPr>
              <a:t>Focus on breathing</a:t>
            </a:r>
          </a:p>
          <a:p>
            <a:pPr>
              <a:spcBef>
                <a:spcPts val="0"/>
              </a:spcBef>
              <a:spcAft>
                <a:spcPts val="1200"/>
              </a:spcAft>
            </a:pPr>
            <a:r>
              <a:rPr lang="en-US" dirty="0">
                <a:latin typeface="Arial" panose="020B0604020202020204" pitchFamily="34" charset="0"/>
                <a:cs typeface="Arial" panose="020B0604020202020204" pitchFamily="34" charset="0"/>
              </a:rPr>
              <a:t>Use our appendages</a:t>
            </a:r>
          </a:p>
          <a:p>
            <a:pPr>
              <a:spcBef>
                <a:spcPts val="0"/>
              </a:spcBef>
              <a:spcAft>
                <a:spcPts val="1200"/>
              </a:spcAft>
            </a:pPr>
            <a:r>
              <a:rPr lang="en-US" dirty="0">
                <a:latin typeface="Arial" panose="020B0604020202020204" pitchFamily="34" charset="0"/>
                <a:cs typeface="Arial" panose="020B0604020202020204" pitchFamily="34" charset="0"/>
              </a:rPr>
              <a:t>Forge eye contact</a:t>
            </a:r>
          </a:p>
          <a:p>
            <a:pPr>
              <a:spcBef>
                <a:spcPts val="0"/>
              </a:spcBef>
              <a:spcAft>
                <a:spcPts val="1200"/>
              </a:spcAft>
            </a:pPr>
            <a:r>
              <a:rPr lang="en-US" dirty="0">
                <a:latin typeface="Arial" panose="020B0604020202020204" pitchFamily="34" charset="0"/>
                <a:cs typeface="Arial" panose="020B0604020202020204" pitchFamily="34" charset="0"/>
              </a:rPr>
              <a:t>Project our voices</a:t>
            </a:r>
          </a:p>
          <a:p>
            <a:pPr>
              <a:spcBef>
                <a:spcPts val="0"/>
              </a:spcBef>
              <a:spcAft>
                <a:spcPts val="1200"/>
              </a:spcAft>
            </a:pPr>
            <a:r>
              <a:rPr lang="en-US" dirty="0">
                <a:latin typeface="Arial" panose="020B0604020202020204" pitchFamily="34" charset="0"/>
                <a:cs typeface="Arial" panose="020B0604020202020204" pitchFamily="34" charset="0"/>
              </a:rPr>
              <a:t>BE THE BLUSH! </a:t>
            </a:r>
          </a:p>
        </p:txBody>
      </p:sp>
      <p:pic>
        <p:nvPicPr>
          <p:cNvPr id="5" name="Picture 4">
            <a:extLst>
              <a:ext uri="{FF2B5EF4-FFF2-40B4-BE49-F238E27FC236}">
                <a16:creationId xmlns:a16="http://schemas.microsoft.com/office/drawing/2014/main" id="{ED8A4CBF-311D-48DE-8A06-31694633498A}"/>
              </a:ext>
            </a:extLst>
          </p:cNvPr>
          <p:cNvPicPr>
            <a:picLocks noChangeAspect="1"/>
          </p:cNvPicPr>
          <p:nvPr/>
        </p:nvPicPr>
        <p:blipFill>
          <a:blip r:embed="rId2"/>
          <a:stretch>
            <a:fillRect/>
          </a:stretch>
        </p:blipFill>
        <p:spPr>
          <a:xfrm>
            <a:off x="6858000" y="3429000"/>
            <a:ext cx="1774090" cy="2578832"/>
          </a:xfrm>
          <a:prstGeom prst="rect">
            <a:avLst/>
          </a:prstGeom>
        </p:spPr>
      </p:pic>
    </p:spTree>
    <p:extLst>
      <p:ext uri="{BB962C8B-B14F-4D97-AF65-F5344CB8AC3E}">
        <p14:creationId xmlns:p14="http://schemas.microsoft.com/office/powerpoint/2010/main" val="135503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6217920"/>
          </a:xfrm>
          <a:prstGeom prst="roundRect">
            <a:avLst>
              <a:gd name="adj" fmla="val 359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381000"/>
            <a:ext cx="8534400" cy="5029200"/>
          </a:xfrm>
        </p:spPr>
        <p:txBody>
          <a:bodyPr>
            <a:noAutofit/>
          </a:bodyPr>
          <a:lstStyle/>
          <a:p>
            <a:pPr>
              <a:spcAft>
                <a:spcPts val="1200"/>
              </a:spcAft>
            </a:pPr>
            <a:endParaRPr lang="en-US" sz="32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9399" y="3352800"/>
            <a:ext cx="9144000" cy="1828800"/>
          </a:xfrm>
        </p:spPr>
        <p:txBody>
          <a:bodyPr>
            <a:normAutofit/>
          </a:bodyPr>
          <a:lstStyle/>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213360" y="152400"/>
            <a:ext cx="8778240" cy="6035040"/>
          </a:xfrm>
          <a:prstGeom prst="roundRect">
            <a:avLst>
              <a:gd name="adj" fmla="val 359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933700" y="656272"/>
            <a:ext cx="3429000" cy="5057775"/>
          </a:xfrm>
          <a:prstGeom prst="rect">
            <a:avLst/>
          </a:prstGeom>
        </p:spPr>
      </p:pic>
    </p:spTree>
    <p:extLst>
      <p:ext uri="{BB962C8B-B14F-4D97-AF65-F5344CB8AC3E}">
        <p14:creationId xmlns:p14="http://schemas.microsoft.com/office/powerpoint/2010/main" val="171555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Cultivating a Culture of Fortitude</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600200"/>
            <a:ext cx="8458200" cy="4953000"/>
          </a:xfrm>
        </p:spPr>
        <p:txBody>
          <a:bodyPr>
            <a:normAutofit fontScale="92500" lnSpcReduction="20000"/>
          </a:bodyPr>
          <a:lstStyle/>
          <a:p>
            <a:pPr>
              <a:spcBef>
                <a:spcPts val="0"/>
              </a:spcBef>
              <a:spcAft>
                <a:spcPts val="1200"/>
              </a:spcAft>
            </a:pPr>
            <a:r>
              <a:rPr lang="en-US" dirty="0">
                <a:latin typeface="Arial" panose="020B0604020202020204" pitchFamily="34" charset="0"/>
                <a:cs typeface="Arial" panose="020B0604020202020204" pitchFamily="34" charset="0"/>
              </a:rPr>
              <a:t>Debunking stereotypes/messages about fear, failure, and mistake-making in lawyering</a:t>
            </a:r>
          </a:p>
          <a:p>
            <a:pPr>
              <a:spcBef>
                <a:spcPts val="0"/>
              </a:spcBef>
              <a:spcAft>
                <a:spcPts val="1200"/>
              </a:spcAft>
            </a:pPr>
            <a:r>
              <a:rPr lang="en-US" dirty="0">
                <a:latin typeface="Arial" panose="020B0604020202020204" pitchFamily="34" charset="0"/>
                <a:cs typeface="Arial" panose="020B0604020202020204" pitchFamily="34" charset="0"/>
              </a:rPr>
              <a:t>Understanding the science of fear</a:t>
            </a:r>
          </a:p>
          <a:p>
            <a:pPr>
              <a:spcBef>
                <a:spcPts val="0"/>
              </a:spcBef>
              <a:spcAft>
                <a:spcPts val="1200"/>
              </a:spcAft>
            </a:pPr>
            <a:r>
              <a:rPr lang="en-US" dirty="0">
                <a:latin typeface="Arial" panose="020B0604020202020204" pitchFamily="34" charset="0"/>
                <a:cs typeface="Arial" panose="020B0604020202020204" pitchFamily="34" charset="0"/>
              </a:rPr>
              <a:t>Cultivating a culture of “</a:t>
            </a:r>
            <a:r>
              <a:rPr lang="en-US" dirty="0">
                <a:solidFill>
                  <a:srgbClr val="00B050"/>
                </a:solidFill>
                <a:latin typeface="Arial" panose="020B0604020202020204" pitchFamily="34" charset="0"/>
                <a:cs typeface="Arial" panose="020B0604020202020204" pitchFamily="34" charset="0"/>
              </a:rPr>
              <a:t>psychological safety</a:t>
            </a:r>
            <a:r>
              <a:rPr lang="en-US" dirty="0">
                <a:latin typeface="Arial" panose="020B0604020202020204" pitchFamily="34" charset="0"/>
                <a:cs typeface="Arial" panose="020B0604020202020204" pitchFamily="34" charset="0"/>
              </a:rPr>
              <a:t>”</a:t>
            </a:r>
          </a:p>
          <a:p>
            <a:pPr lvl="1">
              <a:spcBef>
                <a:spcPts val="0"/>
              </a:spcBef>
              <a:spcAft>
                <a:spcPts val="1200"/>
              </a:spcAft>
            </a:pPr>
            <a:r>
              <a:rPr lang="en-US" dirty="0">
                <a:latin typeface="Arial" panose="020B0604020202020204" pitchFamily="34" charset="0"/>
                <a:cs typeface="Arial" panose="020B0604020202020204" pitchFamily="34" charset="0"/>
              </a:rPr>
              <a:t>Professor Amy Edmondson: </a:t>
            </a:r>
            <a:r>
              <a:rPr lang="en-US" i="1" dirty="0">
                <a:latin typeface="Arial" panose="020B0604020202020204" pitchFamily="34" charset="0"/>
                <a:cs typeface="Arial" panose="020B0604020202020204" pitchFamily="34" charset="0"/>
              </a:rPr>
              <a:t>The Fearless Organization</a:t>
            </a:r>
          </a:p>
          <a:p>
            <a:pPr>
              <a:spcBef>
                <a:spcPts val="0"/>
              </a:spcBef>
              <a:spcAft>
                <a:spcPts val="1200"/>
              </a:spcAft>
            </a:pPr>
            <a:r>
              <a:rPr lang="en-US" dirty="0">
                <a:latin typeface="Arial" panose="020B0604020202020204" pitchFamily="34" charset="0"/>
                <a:cs typeface="Arial" panose="020B0604020202020204" pitchFamily="34" charset="0"/>
              </a:rPr>
              <a:t>Empowering students to open up about fears, and ask questions to avoid/prevent mistakes</a:t>
            </a:r>
          </a:p>
          <a:p>
            <a:pPr>
              <a:spcBef>
                <a:spcPts val="0"/>
              </a:spcBef>
              <a:spcAft>
                <a:spcPts val="1200"/>
              </a:spcAft>
            </a:pPr>
            <a:r>
              <a:rPr lang="en-US" dirty="0">
                <a:latin typeface="Arial" panose="020B0604020202020204" pitchFamily="34" charset="0"/>
                <a:cs typeface="Arial" panose="020B0604020202020204" pitchFamily="34" charset="0"/>
              </a:rPr>
              <a:t>Teaching students how to have conversations about mistake discovery and remediation (establishing protocols)</a:t>
            </a:r>
          </a:p>
          <a:p>
            <a:pPr>
              <a:spcBef>
                <a:spcPts val="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462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Cultivating a Culture of Fortitude</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953000"/>
          </a:xfrm>
        </p:spPr>
        <p:txBody>
          <a:bodyPr>
            <a:normAutofit lnSpcReduction="10000"/>
          </a:bodyPr>
          <a:lstStyle/>
          <a:p>
            <a:pPr marL="0" indent="0">
              <a:spcBef>
                <a:spcPts val="0"/>
              </a:spcBef>
              <a:spcAft>
                <a:spcPts val="1200"/>
              </a:spcAft>
              <a:buNone/>
            </a:pPr>
            <a:r>
              <a:rPr lang="en-US" dirty="0">
                <a:latin typeface="Arial" panose="020B0604020202020204" pitchFamily="34" charset="0"/>
                <a:cs typeface="Arial" panose="020B0604020202020204" pitchFamily="34" charset="0"/>
              </a:rPr>
              <a:t>Experts in the room!</a:t>
            </a:r>
          </a:p>
          <a:p>
            <a:pPr>
              <a:spcBef>
                <a:spcPts val="0"/>
              </a:spcBef>
              <a:spcAft>
                <a:spcPts val="1200"/>
              </a:spcAft>
            </a:pPr>
            <a:r>
              <a:rPr lang="en-US" dirty="0">
                <a:latin typeface="Arial" panose="020B0604020202020204" pitchFamily="34" charset="0"/>
                <a:cs typeface="Arial" panose="020B0604020202020204" pitchFamily="34" charset="0"/>
              </a:rPr>
              <a:t>Professor Jodi Balsam: externship reflection essay prompts about fear/mistakes</a:t>
            </a:r>
          </a:p>
          <a:p>
            <a:pPr>
              <a:spcBef>
                <a:spcPts val="0"/>
              </a:spcBef>
              <a:spcAft>
                <a:spcPts val="1200"/>
              </a:spcAft>
            </a:pPr>
            <a:r>
              <a:rPr lang="en-US" dirty="0">
                <a:latin typeface="Arial" panose="020B0604020202020204" pitchFamily="34" charset="0"/>
                <a:cs typeface="Arial" panose="020B0604020202020204" pitchFamily="34" charset="0"/>
              </a:rPr>
              <a:t>Professor Marjorie Silver’s book: </a:t>
            </a:r>
            <a:r>
              <a:rPr lang="en-US" i="1" dirty="0">
                <a:latin typeface="Arial" panose="020B0604020202020204" pitchFamily="34" charset="0"/>
                <a:cs typeface="Arial" panose="020B0604020202020204" pitchFamily="34" charset="0"/>
              </a:rPr>
              <a:t>Transforming Justice, Lawyers, and the Practice of Law </a:t>
            </a:r>
            <a:r>
              <a:rPr lang="en-US" dirty="0">
                <a:latin typeface="Arial" panose="020B0604020202020204" pitchFamily="34" charset="0"/>
                <a:cs typeface="Arial" panose="020B0604020202020204" pitchFamily="34" charset="0"/>
              </a:rPr>
              <a:t>(including Prof. Susan </a:t>
            </a:r>
            <a:r>
              <a:rPr lang="en-US" dirty="0" err="1">
                <a:latin typeface="Arial" panose="020B0604020202020204" pitchFamily="34" charset="0"/>
                <a:cs typeface="Arial" panose="020B0604020202020204" pitchFamily="34" charset="0"/>
              </a:rPr>
              <a:t>Brooks’s</a:t>
            </a:r>
            <a:r>
              <a:rPr lang="en-US" dirty="0">
                <a:latin typeface="Arial" panose="020B0604020202020204" pitchFamily="34" charset="0"/>
                <a:cs typeface="Arial" panose="020B0604020202020204" pitchFamily="34" charset="0"/>
              </a:rPr>
              <a:t> chapter)</a:t>
            </a:r>
            <a:endParaRPr lang="en-US" i="1" dirty="0">
              <a:latin typeface="Arial" panose="020B0604020202020204" pitchFamily="34" charset="0"/>
              <a:cs typeface="Arial" panose="020B0604020202020204" pitchFamily="34" charset="0"/>
            </a:endParaRPr>
          </a:p>
          <a:p>
            <a:pPr>
              <a:spcBef>
                <a:spcPts val="0"/>
              </a:spcBef>
              <a:spcAft>
                <a:spcPts val="1200"/>
              </a:spcAft>
            </a:pPr>
            <a:r>
              <a:rPr lang="en-US" dirty="0">
                <a:latin typeface="Arial" panose="020B0604020202020204" pitchFamily="34" charset="0"/>
                <a:cs typeface="Arial" panose="020B0604020202020204" pitchFamily="34" charset="0"/>
              </a:rPr>
              <a:t>Neha </a:t>
            </a:r>
            <a:r>
              <a:rPr lang="en-US" dirty="0" err="1">
                <a:latin typeface="Arial" panose="020B0604020202020204" pitchFamily="34" charset="0"/>
                <a:cs typeface="Arial" panose="020B0604020202020204" pitchFamily="34" charset="0"/>
              </a:rPr>
              <a:t>Sampat</a:t>
            </a:r>
            <a:r>
              <a:rPr lang="en-US" dirty="0">
                <a:latin typeface="Arial" panose="020B0604020202020204" pitchFamily="34" charset="0"/>
                <a:cs typeface="Arial" panose="020B0604020202020204" pitchFamily="34" charset="0"/>
              </a:rPr>
              <a:t>, CEO, </a:t>
            </a:r>
            <a:r>
              <a:rPr lang="en-US" dirty="0" err="1">
                <a:latin typeface="Arial" panose="020B0604020202020204" pitchFamily="34" charset="0"/>
                <a:cs typeface="Arial" panose="020B0604020202020204" pitchFamily="34" charset="0"/>
              </a:rPr>
              <a:t>GenLead|BelongLab</a:t>
            </a:r>
            <a:r>
              <a:rPr lang="en-US" dirty="0">
                <a:latin typeface="Arial" panose="020B0604020202020204" pitchFamily="34" charset="0"/>
                <a:cs typeface="Arial" panose="020B0604020202020204" pitchFamily="34" charset="0"/>
              </a:rPr>
              <a:t>: Online course on imposter syndrome</a:t>
            </a:r>
          </a:p>
        </p:txBody>
      </p:sp>
    </p:spTree>
    <p:extLst>
      <p:ext uri="{BB962C8B-B14F-4D97-AF65-F5344CB8AC3E}">
        <p14:creationId xmlns:p14="http://schemas.microsoft.com/office/powerpoint/2010/main" val="163822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Cultivating a Culture of Fortitude</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600200"/>
            <a:ext cx="8382000" cy="4953000"/>
          </a:xfrm>
        </p:spPr>
        <p:txBody>
          <a:bodyPr>
            <a:normAutofit/>
          </a:bodyPr>
          <a:lstStyle/>
          <a:p>
            <a:pPr>
              <a:spcBef>
                <a:spcPts val="0"/>
              </a:spcBef>
              <a:spcAft>
                <a:spcPts val="1200"/>
              </a:spcAft>
            </a:pPr>
            <a:r>
              <a:rPr lang="en-US" dirty="0">
                <a:latin typeface="Arial" panose="020B0604020202020204" pitchFamily="34" charset="0"/>
                <a:cs typeface="Arial" panose="020B0604020202020204" pitchFamily="34" charset="0"/>
              </a:rPr>
              <a:t>Recognizing and addressing client fears</a:t>
            </a:r>
          </a:p>
          <a:p>
            <a:pPr>
              <a:spcBef>
                <a:spcPts val="0"/>
              </a:spcBef>
              <a:spcAft>
                <a:spcPts val="1200"/>
              </a:spcAft>
            </a:pPr>
            <a:r>
              <a:rPr lang="en-US" dirty="0">
                <a:latin typeface="Arial" panose="020B0604020202020204" pitchFamily="34" charset="0"/>
                <a:cs typeface="Arial" panose="020B0604020202020204" pitchFamily="34" charset="0"/>
              </a:rPr>
              <a:t>Recognizing trauma-related fears</a:t>
            </a:r>
          </a:p>
          <a:p>
            <a:pPr lvl="1">
              <a:spcBef>
                <a:spcPts val="0"/>
              </a:spcBef>
              <a:spcAft>
                <a:spcPts val="1200"/>
              </a:spcAft>
            </a:pPr>
            <a:r>
              <a:rPr lang="en-US" dirty="0">
                <a:latin typeface="Arial" panose="020B0604020202020204" pitchFamily="34" charset="0"/>
                <a:cs typeface="Arial" panose="020B0604020202020204" pitchFamily="34" charset="0"/>
              </a:rPr>
              <a:t>Resources for Trauma-Informed Lawyering</a:t>
            </a:r>
          </a:p>
          <a:p>
            <a:pPr lvl="2">
              <a:spcBef>
                <a:spcPts val="0"/>
              </a:spcBef>
              <a:spcAft>
                <a:spcPts val="1200"/>
              </a:spcAft>
            </a:pPr>
            <a:r>
              <a:rPr lang="en-US" dirty="0">
                <a:latin typeface="Arial" panose="020B0604020202020204" pitchFamily="34" charset="0"/>
                <a:cs typeface="Arial" panose="020B0604020202020204" pitchFamily="34" charset="0"/>
              </a:rPr>
              <a:t>Sarah Katz and </a:t>
            </a:r>
            <a:r>
              <a:rPr lang="en-US" dirty="0" err="1">
                <a:latin typeface="Arial" panose="020B0604020202020204" pitchFamily="34" charset="0"/>
                <a:cs typeface="Arial" panose="020B0604020202020204" pitchFamily="34" charset="0"/>
              </a:rPr>
              <a:t>Deeya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Haldar</a:t>
            </a:r>
            <a:r>
              <a:rPr lang="en-US" dirty="0">
                <a:latin typeface="Arial" panose="020B0604020202020204" pitchFamily="34" charset="0"/>
                <a:cs typeface="Arial" panose="020B0604020202020204" pitchFamily="34" charset="0"/>
              </a:rPr>
              <a:t>, “The Pedagogy of Trauma-Informed Lawyering,” 22 Clinical Law Review 22 359 (Spring 2016).</a:t>
            </a:r>
          </a:p>
          <a:p>
            <a:pPr lvl="2">
              <a:spcBef>
                <a:spcPts val="0"/>
              </a:spcBef>
              <a:spcAft>
                <a:spcPts val="1200"/>
              </a:spcAft>
            </a:pPr>
            <a:r>
              <a:rPr lang="en-US" dirty="0">
                <a:latin typeface="Arial" panose="020B0604020202020204" pitchFamily="34" charset="0"/>
                <a:cs typeface="Arial" panose="020B0604020202020204" pitchFamily="34" charset="0"/>
              </a:rPr>
              <a:t>Sara E. Gold, “Trauma: What Lurks Beneath the Surface,” 24 Clinical Law Review 201 (Spring 2018). </a:t>
            </a:r>
          </a:p>
          <a:p>
            <a:pPr>
              <a:spcBef>
                <a:spcPts val="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80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Other “Fear” Resources</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600200"/>
            <a:ext cx="8382000" cy="4953000"/>
          </a:xfrm>
        </p:spPr>
        <p:txBody>
          <a:bodyPr>
            <a:normAutofit lnSpcReduction="10000"/>
          </a:bodyPr>
          <a:lstStyle/>
          <a:p>
            <a:pPr>
              <a:spcBef>
                <a:spcPts val="0"/>
              </a:spcBef>
              <a:spcAft>
                <a:spcPts val="1200"/>
              </a:spcAft>
            </a:pPr>
            <a:r>
              <a:rPr lang="en-US" dirty="0">
                <a:latin typeface="Arial" panose="020B0604020202020204" pitchFamily="34" charset="0"/>
                <a:cs typeface="Arial" panose="020B0604020202020204" pitchFamily="34" charset="0"/>
              </a:rPr>
              <a:t>See Proposed “Untangling Fear” Discussion Topics (handout)</a:t>
            </a:r>
          </a:p>
          <a:p>
            <a:pPr>
              <a:spcBef>
                <a:spcPts val="0"/>
              </a:spcBef>
              <a:spcAft>
                <a:spcPts val="1200"/>
              </a:spcAft>
            </a:pPr>
            <a:r>
              <a:rPr lang="en-US" dirty="0">
                <a:latin typeface="Arial" panose="020B0604020202020204" pitchFamily="34" charset="0"/>
                <a:cs typeface="Arial" panose="020B0604020202020204" pitchFamily="34" charset="0"/>
                <a:hlinkClick r:id="rId2"/>
              </a:rPr>
              <a:t>http://www.abajournal.com/magazine/article/face-fear-dont-fake-it</a:t>
            </a:r>
            <a:endParaRPr lang="en-US" dirty="0">
              <a:latin typeface="Arial" panose="020B0604020202020204" pitchFamily="34" charset="0"/>
              <a:cs typeface="Arial" panose="020B0604020202020204" pitchFamily="34" charset="0"/>
            </a:endParaRPr>
          </a:p>
          <a:p>
            <a:pPr>
              <a:spcBef>
                <a:spcPts val="0"/>
              </a:spcBef>
              <a:spcAft>
                <a:spcPts val="1200"/>
              </a:spcAft>
            </a:pPr>
            <a:r>
              <a:rPr lang="en-US" dirty="0">
                <a:latin typeface="Arial" panose="020B0604020202020204" pitchFamily="34" charset="0"/>
                <a:cs typeface="Arial" panose="020B0604020202020204" pitchFamily="34" charset="0"/>
                <a:hlinkClick r:id="rId3"/>
              </a:rPr>
              <a:t>http://www.abajournal.com/magazine/article/fear_of_lawyering/</a:t>
            </a:r>
            <a:endParaRPr lang="en-US" dirty="0">
              <a:latin typeface="Arial" panose="020B0604020202020204" pitchFamily="34" charset="0"/>
              <a:cs typeface="Arial" panose="020B0604020202020204" pitchFamily="34" charset="0"/>
            </a:endParaRPr>
          </a:p>
          <a:p>
            <a:pPr>
              <a:spcBef>
                <a:spcPts val="0"/>
              </a:spcBef>
              <a:spcAft>
                <a:spcPts val="1200"/>
              </a:spcAft>
            </a:pPr>
            <a:r>
              <a:rPr lang="en-US" i="1" dirty="0">
                <a:latin typeface="Arial" panose="020B0604020202020204" pitchFamily="34" charset="0"/>
                <a:cs typeface="Arial" panose="020B0604020202020204" pitchFamily="34" charset="0"/>
              </a:rPr>
              <a:t>Untangling Fear in Lawyering </a:t>
            </a:r>
            <a:r>
              <a:rPr lang="en-US" dirty="0">
                <a:latin typeface="Arial" panose="020B0604020202020204" pitchFamily="34" charset="0"/>
                <a:cs typeface="Arial" panose="020B0604020202020204" pitchFamily="34" charset="0"/>
              </a:rPr>
              <a:t>book: </a:t>
            </a:r>
            <a:r>
              <a:rPr lang="en-US" dirty="0">
                <a:latin typeface="Arial" panose="020B0604020202020204" pitchFamily="34" charset="0"/>
                <a:cs typeface="Arial" panose="020B0604020202020204" pitchFamily="34" charset="0"/>
                <a:hlinkClick r:id="rId4"/>
              </a:rPr>
              <a:t>https://www.americanbar.org/products/inv/book/358687385/</a:t>
            </a:r>
            <a:endParaRPr lang="en-US" dirty="0">
              <a:latin typeface="Arial" panose="020B0604020202020204" pitchFamily="34" charset="0"/>
              <a:cs typeface="Arial" panose="020B0604020202020204" pitchFamily="34" charset="0"/>
            </a:endParaRPr>
          </a:p>
          <a:p>
            <a:pPr marL="0" indent="0">
              <a:spcBef>
                <a:spcPts val="0"/>
              </a:spcBef>
              <a:spcAft>
                <a:spcPts val="1200"/>
              </a:spcAft>
              <a:buNone/>
            </a:pPr>
            <a:endParaRPr lang="en-US" dirty="0">
              <a:latin typeface="Arial" panose="020B0604020202020204" pitchFamily="34" charset="0"/>
              <a:cs typeface="Arial" panose="020B0604020202020204" pitchFamily="34" charset="0"/>
            </a:endParaRPr>
          </a:p>
          <a:p>
            <a:pPr>
              <a:spcBef>
                <a:spcPts val="0"/>
              </a:spcBef>
              <a:spcAft>
                <a:spcPts val="1200"/>
              </a:spcAft>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02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Let’s Listen … and Empower</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5120640"/>
          </a:xfrm>
        </p:spPr>
        <p:txBody>
          <a:bodyPr>
            <a:normAutofit/>
          </a:bodyPr>
          <a:lstStyle/>
          <a:p>
            <a:pPr marL="0" indent="0" algn="ctr">
              <a:buNone/>
            </a:pPr>
            <a:endParaRPr lang="en-US" sz="3000" dirty="0">
              <a:latin typeface="Arial" panose="020B0604020202020204" pitchFamily="34" charset="0"/>
              <a:cs typeface="Arial" panose="020B0604020202020204" pitchFamily="34" charset="0"/>
            </a:endParaRPr>
          </a:p>
          <a:p>
            <a:pPr marL="0" indent="0" algn="ctr">
              <a:buNone/>
            </a:pPr>
            <a:r>
              <a:rPr lang="en-US" sz="3000" i="1" dirty="0">
                <a:latin typeface="Arial" panose="020B0604020202020204" pitchFamily="34" charset="0"/>
                <a:cs typeface="Arial" panose="020B0604020202020204" pitchFamily="34" charset="0"/>
              </a:rPr>
              <a:t>If I really listened to my fear, I could’ve clearly assigned value to what moved my spirit: </a:t>
            </a:r>
          </a:p>
          <a:p>
            <a:pPr marL="0" indent="0" algn="ctr">
              <a:buNone/>
            </a:pPr>
            <a:r>
              <a:rPr lang="en-US" sz="3000" i="1" dirty="0">
                <a:latin typeface="Arial" panose="020B0604020202020204" pitchFamily="34" charset="0"/>
                <a:cs typeface="Arial" panose="020B0604020202020204" pitchFamily="34" charset="0"/>
              </a:rPr>
              <a:t>Writing. </a:t>
            </a:r>
          </a:p>
          <a:p>
            <a:pPr marL="0" indent="0" algn="ctr">
              <a:buNone/>
            </a:pPr>
            <a:r>
              <a:rPr lang="en-US" sz="3000" i="1" dirty="0">
                <a:latin typeface="Arial" panose="020B0604020202020204" pitchFamily="34" charset="0"/>
                <a:cs typeface="Arial" panose="020B0604020202020204" pitchFamily="34" charset="0"/>
              </a:rPr>
              <a:t>Painting. </a:t>
            </a:r>
          </a:p>
          <a:p>
            <a:pPr marL="0" indent="0" algn="ctr">
              <a:buNone/>
            </a:pPr>
            <a:r>
              <a:rPr lang="en-US" sz="3000" i="1" dirty="0">
                <a:latin typeface="Arial" panose="020B0604020202020204" pitchFamily="34" charset="0"/>
                <a:cs typeface="Arial" panose="020B0604020202020204" pitchFamily="34" charset="0"/>
              </a:rPr>
              <a:t>Pulling something from nothing.</a:t>
            </a:r>
          </a:p>
          <a:p>
            <a:pPr marL="0" indent="0" algn="ctr">
              <a:buNone/>
            </a:pPr>
            <a:endParaRPr lang="en-US" sz="30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rPr>
              <a:t>			Meera Lee Patel</a:t>
            </a:r>
          </a:p>
          <a:p>
            <a:pPr marL="0" indent="0" algn="ctr">
              <a:buNone/>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55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Let’s Untangle Fear Together…</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5120640"/>
          </a:xfrm>
        </p:spPr>
        <p:txBody>
          <a:bodyPr>
            <a:normAutofit/>
          </a:bodyPr>
          <a:lstStyle/>
          <a:p>
            <a:pPr marL="0" indent="0" algn="ctr">
              <a:buNone/>
            </a:pPr>
            <a:endParaRPr lang="en-US" sz="30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rPr>
              <a:t>Professor and Author</a:t>
            </a:r>
          </a:p>
          <a:p>
            <a:pPr marL="0" indent="0" algn="ctr">
              <a:buNone/>
            </a:pPr>
            <a:r>
              <a:rPr lang="en-US" sz="3000" dirty="0">
                <a:latin typeface="Arial" panose="020B0604020202020204" pitchFamily="34" charset="0"/>
                <a:cs typeface="Arial" panose="020B0604020202020204" pitchFamily="34" charset="0"/>
              </a:rPr>
              <a:t>Heidi K. Brown</a:t>
            </a:r>
          </a:p>
          <a:p>
            <a:pPr marL="0" indent="0" algn="ctr">
              <a:buNone/>
            </a:pPr>
            <a:r>
              <a:rPr lang="en-US" sz="3000" dirty="0">
                <a:latin typeface="Arial" panose="020B0604020202020204" pitchFamily="34" charset="0"/>
                <a:cs typeface="Arial" panose="020B0604020202020204" pitchFamily="34" charset="0"/>
              </a:rPr>
              <a:t>Brooklyn Law School</a:t>
            </a:r>
          </a:p>
          <a:p>
            <a:pPr marL="0" indent="0" algn="ctr">
              <a:buNone/>
            </a:pPr>
            <a:r>
              <a:rPr lang="en-US" sz="3000" dirty="0">
                <a:latin typeface="Arial" panose="020B0604020202020204" pitchFamily="34" charset="0"/>
                <a:cs typeface="Arial" panose="020B0604020202020204" pitchFamily="34" charset="0"/>
                <a:hlinkClick r:id="rId2"/>
              </a:rPr>
              <a:t>Heidi.Brown@brooklaw.edu</a:t>
            </a:r>
            <a:endParaRPr lang="en-US" sz="30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hlinkClick r:id="rId3"/>
              </a:rPr>
              <a:t>www.theintrovertedlawyer.com</a:t>
            </a:r>
            <a:endParaRPr lang="en-US" sz="30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rPr>
              <a:t>Twitter: @</a:t>
            </a:r>
            <a:r>
              <a:rPr lang="en-US" sz="3000" dirty="0" err="1">
                <a:latin typeface="Arial" panose="020B0604020202020204" pitchFamily="34" charset="0"/>
                <a:cs typeface="Arial" panose="020B0604020202020204" pitchFamily="34" charset="0"/>
              </a:rPr>
              <a:t>introvertlawyer</a:t>
            </a:r>
            <a:endParaRPr lang="en-US" sz="3000" dirty="0">
              <a:latin typeface="Arial" panose="020B0604020202020204" pitchFamily="34" charset="0"/>
              <a:cs typeface="Arial" panose="020B0604020202020204" pitchFamily="34" charset="0"/>
            </a:endParaRPr>
          </a:p>
          <a:p>
            <a:pPr marL="0" indent="0" algn="ctr">
              <a:buNone/>
            </a:pPr>
            <a:r>
              <a:rPr lang="en-US" sz="3000" dirty="0">
                <a:latin typeface="Arial" panose="020B0604020202020204" pitchFamily="34" charset="0"/>
                <a:cs typeface="Arial" panose="020B0604020202020204" pitchFamily="34" charset="0"/>
              </a:rPr>
              <a:t>Instagram: @</a:t>
            </a:r>
            <a:r>
              <a:rPr lang="en-US" sz="3000" dirty="0" err="1">
                <a:latin typeface="Arial" panose="020B0604020202020204" pitchFamily="34" charset="0"/>
                <a:cs typeface="Arial" panose="020B0604020202020204" pitchFamily="34" charset="0"/>
              </a:rPr>
              <a:t>introvertedlawyer</a:t>
            </a:r>
            <a:endParaRPr lang="en-US" sz="3000" dirty="0">
              <a:latin typeface="Arial" panose="020B0604020202020204" pitchFamily="34" charset="0"/>
              <a:cs typeface="Arial" panose="020B0604020202020204" pitchFamily="34" charset="0"/>
            </a:endParaRPr>
          </a:p>
          <a:p>
            <a:pPr marL="0" indent="0" algn="ctr">
              <a:buNone/>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0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Fears Our Students Experience</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5120640"/>
          </a:xfrm>
        </p:spPr>
        <p:txBody>
          <a:bodyPr>
            <a:normAutofit/>
          </a:bodyPr>
          <a:lstStyle/>
          <a:p>
            <a:r>
              <a:rPr lang="en-US" sz="3600" dirty="0">
                <a:latin typeface="Arial" panose="020B0604020202020204" pitchFamily="34" charset="0"/>
                <a:cs typeface="Arial" panose="020B0604020202020204" pitchFamily="34" charset="0"/>
              </a:rPr>
              <a:t>Speaking in Class</a:t>
            </a:r>
          </a:p>
          <a:p>
            <a:r>
              <a:rPr lang="en-US" sz="3600" dirty="0">
                <a:latin typeface="Arial" panose="020B0604020202020204" pitchFamily="34" charset="0"/>
                <a:cs typeface="Arial" panose="020B0604020202020204" pitchFamily="34" charset="0"/>
              </a:rPr>
              <a:t>Oral Arguments</a:t>
            </a:r>
          </a:p>
          <a:p>
            <a:r>
              <a:rPr lang="en-US" sz="3600" dirty="0">
                <a:latin typeface="Arial" panose="020B0604020202020204" pitchFamily="34" charset="0"/>
                <a:cs typeface="Arial" panose="020B0604020202020204" pitchFamily="34" charset="0"/>
              </a:rPr>
              <a:t>Failure</a:t>
            </a:r>
          </a:p>
          <a:p>
            <a:r>
              <a:rPr lang="en-US" sz="3600" dirty="0">
                <a:latin typeface="Arial" panose="020B0604020202020204" pitchFamily="34" charset="0"/>
                <a:cs typeface="Arial" panose="020B0604020202020204" pitchFamily="34" charset="0"/>
              </a:rPr>
              <a:t>Criticism/Judgment</a:t>
            </a:r>
          </a:p>
          <a:p>
            <a:r>
              <a:rPr lang="en-US" sz="3600" dirty="0">
                <a:latin typeface="Arial" panose="020B0604020202020204" pitchFamily="34" charset="0"/>
                <a:cs typeface="Arial" panose="020B0604020202020204" pitchFamily="34" charset="0"/>
              </a:rPr>
              <a:t>Mistake-Making</a:t>
            </a:r>
          </a:p>
          <a:p>
            <a:r>
              <a:rPr lang="en-US" sz="3600" dirty="0">
                <a:latin typeface="Arial" panose="020B0604020202020204" pitchFamily="34" charset="0"/>
                <a:cs typeface="Arial" panose="020B0604020202020204" pitchFamily="34" charset="0"/>
              </a:rPr>
              <a:t>Not Being “Cut Out” for the Law</a:t>
            </a:r>
          </a:p>
          <a:p>
            <a:r>
              <a:rPr lang="en-US" sz="3600" dirty="0">
                <a:latin typeface="Arial" panose="020B0604020202020204" pitchFamily="34" charset="0"/>
                <a:cs typeface="Arial" panose="020B0604020202020204" pitchFamily="34" charset="0"/>
              </a:rPr>
              <a:t>Others?</a:t>
            </a:r>
          </a:p>
          <a:p>
            <a:endParaRPr lang="en-US" sz="3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7E508A9-FBB6-4972-BD4A-AA31A2981B56}"/>
              </a:ext>
            </a:extLst>
          </p:cNvPr>
          <p:cNvPicPr>
            <a:picLocks noChangeAspect="1"/>
          </p:cNvPicPr>
          <p:nvPr/>
        </p:nvPicPr>
        <p:blipFill>
          <a:blip r:embed="rId2"/>
          <a:stretch>
            <a:fillRect/>
          </a:stretch>
        </p:blipFill>
        <p:spPr>
          <a:xfrm>
            <a:off x="5875973" y="1844675"/>
            <a:ext cx="2143125" cy="2143125"/>
          </a:xfrm>
          <a:prstGeom prst="rect">
            <a:avLst/>
          </a:prstGeom>
        </p:spPr>
      </p:pic>
    </p:spTree>
    <p:extLst>
      <p:ext uri="{BB962C8B-B14F-4D97-AF65-F5344CB8AC3E}">
        <p14:creationId xmlns:p14="http://schemas.microsoft.com/office/powerpoint/2010/main" val="381875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Messages We Hear About Fear</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676400"/>
            <a:ext cx="8610600" cy="4876800"/>
          </a:xfrm>
        </p:spPr>
        <p:txBody>
          <a:bodyPr>
            <a:normAutofit fontScale="92500" lnSpcReduction="20000"/>
          </a:bodyPr>
          <a:lstStyle/>
          <a:p>
            <a:r>
              <a:rPr lang="en-US" sz="3600" dirty="0">
                <a:latin typeface="Arial" panose="020B0604020202020204" pitchFamily="34" charset="0"/>
                <a:cs typeface="Arial" panose="020B0604020202020204" pitchFamily="34" charset="0"/>
              </a:rPr>
              <a:t>Just Do It!</a:t>
            </a:r>
          </a:p>
          <a:p>
            <a:r>
              <a:rPr lang="en-US" sz="3600" dirty="0">
                <a:solidFill>
                  <a:srgbClr val="251BA5"/>
                </a:solidFill>
                <a:latin typeface="Arial" panose="020B0604020202020204" pitchFamily="34" charset="0"/>
                <a:cs typeface="Arial" panose="020B0604020202020204" pitchFamily="34" charset="0"/>
              </a:rPr>
              <a:t>Fake</a:t>
            </a:r>
            <a:r>
              <a:rPr lang="en-US" sz="3600" dirty="0">
                <a:latin typeface="Arial" panose="020B0604020202020204" pitchFamily="34" charset="0"/>
                <a:cs typeface="Arial" panose="020B0604020202020204" pitchFamily="34" charset="0"/>
              </a:rPr>
              <a:t> It Till You Make It!</a:t>
            </a:r>
          </a:p>
          <a:p>
            <a:r>
              <a:rPr lang="en-US" sz="3600" dirty="0">
                <a:latin typeface="Arial" panose="020B0604020202020204" pitchFamily="34" charset="0"/>
                <a:cs typeface="Arial" panose="020B0604020202020204" pitchFamily="34" charset="0"/>
              </a:rPr>
              <a:t>Get Over It!</a:t>
            </a:r>
          </a:p>
          <a:p>
            <a:r>
              <a:rPr lang="en-US" sz="3600" dirty="0">
                <a:solidFill>
                  <a:srgbClr val="251BA5"/>
                </a:solidFill>
                <a:latin typeface="Arial" panose="020B0604020202020204" pitchFamily="34" charset="0"/>
                <a:cs typeface="Arial" panose="020B0604020202020204" pitchFamily="34" charset="0"/>
              </a:rPr>
              <a:t>Face</a:t>
            </a:r>
            <a:r>
              <a:rPr lang="en-US" sz="3600" dirty="0">
                <a:latin typeface="Arial" panose="020B0604020202020204" pitchFamily="34" charset="0"/>
                <a:cs typeface="Arial" panose="020B0604020202020204" pitchFamily="34" charset="0"/>
              </a:rPr>
              <a:t> Your Fears!</a:t>
            </a:r>
          </a:p>
          <a:p>
            <a:r>
              <a:rPr lang="en-US" sz="3600" dirty="0">
                <a:latin typeface="Arial" panose="020B0604020202020204" pitchFamily="34" charset="0"/>
                <a:cs typeface="Arial" panose="020B0604020202020204" pitchFamily="34" charset="0"/>
              </a:rPr>
              <a:t>Do Something Every Day That</a:t>
            </a:r>
          </a:p>
          <a:p>
            <a:pPr marL="0" indent="0">
              <a:buNone/>
            </a:pPr>
            <a:r>
              <a:rPr lang="en-US" sz="3600" dirty="0">
                <a:latin typeface="Arial" panose="020B0604020202020204" pitchFamily="34" charset="0"/>
                <a:cs typeface="Arial" panose="020B0604020202020204" pitchFamily="34" charset="0"/>
              </a:rPr>
              <a:t>   </a:t>
            </a:r>
            <a:r>
              <a:rPr lang="en-US" sz="3600" dirty="0">
                <a:solidFill>
                  <a:srgbClr val="271EA2"/>
                </a:solidFill>
                <a:latin typeface="Arial" panose="020B0604020202020204" pitchFamily="34" charset="0"/>
                <a:cs typeface="Arial" panose="020B0604020202020204" pitchFamily="34" charset="0"/>
              </a:rPr>
              <a:t>Scares</a:t>
            </a:r>
            <a:r>
              <a:rPr lang="en-US" sz="3600" dirty="0">
                <a:latin typeface="Arial" panose="020B0604020202020204" pitchFamily="34" charset="0"/>
                <a:cs typeface="Arial" panose="020B0604020202020204" pitchFamily="34" charset="0"/>
              </a:rPr>
              <a:t> You!</a:t>
            </a:r>
          </a:p>
          <a:p>
            <a:r>
              <a:rPr lang="en-US" sz="3600" dirty="0">
                <a:latin typeface="Arial" panose="020B0604020202020204" pitchFamily="34" charset="0"/>
                <a:cs typeface="Arial" panose="020B0604020202020204" pitchFamily="34" charset="0"/>
              </a:rPr>
              <a:t>If Your Dreams Don’t </a:t>
            </a:r>
            <a:r>
              <a:rPr lang="en-US" sz="3600" dirty="0">
                <a:solidFill>
                  <a:srgbClr val="251BA5"/>
                </a:solidFill>
                <a:latin typeface="Arial" panose="020B0604020202020204" pitchFamily="34" charset="0"/>
                <a:cs typeface="Arial" panose="020B0604020202020204" pitchFamily="34" charset="0"/>
              </a:rPr>
              <a:t>Scare</a:t>
            </a:r>
            <a:r>
              <a:rPr lang="en-US" sz="3600" dirty="0">
                <a:latin typeface="Arial" panose="020B0604020202020204" pitchFamily="34" charset="0"/>
                <a:cs typeface="Arial" panose="020B0604020202020204" pitchFamily="34" charset="0"/>
              </a:rPr>
              <a:t> You, They’re Not Big Enough!</a:t>
            </a:r>
          </a:p>
          <a:p>
            <a:r>
              <a:rPr lang="en-US" sz="3600" dirty="0">
                <a:latin typeface="Arial" panose="020B0604020202020204" pitchFamily="34" charset="0"/>
                <a:cs typeface="Arial" panose="020B0604020202020204" pitchFamily="34" charset="0"/>
              </a:rPr>
              <a:t>If You’re Not Afraid, It’s Time to “</a:t>
            </a:r>
            <a:r>
              <a:rPr lang="en-US" sz="3600" dirty="0">
                <a:solidFill>
                  <a:srgbClr val="251BA5"/>
                </a:solidFill>
                <a:latin typeface="Arial" panose="020B0604020202020204" pitchFamily="34" charset="0"/>
                <a:cs typeface="Arial" panose="020B0604020202020204" pitchFamily="34" charset="0"/>
              </a:rPr>
              <a:t>Leave</a:t>
            </a:r>
            <a:r>
              <a:rPr lang="en-US" sz="3600" dirty="0">
                <a:latin typeface="Arial" panose="020B0604020202020204" pitchFamily="34" charset="0"/>
                <a:cs typeface="Arial" panose="020B0604020202020204" pitchFamily="34" charset="0"/>
              </a:rPr>
              <a:t> the Law”!</a:t>
            </a:r>
          </a:p>
        </p:txBody>
      </p:sp>
      <p:pic>
        <p:nvPicPr>
          <p:cNvPr id="5" name="Picture 4"/>
          <p:cNvPicPr>
            <a:picLocks noChangeAspect="1"/>
          </p:cNvPicPr>
          <p:nvPr/>
        </p:nvPicPr>
        <p:blipFill>
          <a:blip r:embed="rId2"/>
          <a:stretch>
            <a:fillRect/>
          </a:stretch>
        </p:blipFill>
        <p:spPr>
          <a:xfrm>
            <a:off x="6934200" y="1585237"/>
            <a:ext cx="1743075" cy="2619375"/>
          </a:xfrm>
          <a:prstGeom prst="rect">
            <a:avLst/>
          </a:prstGeom>
        </p:spPr>
      </p:pic>
    </p:spTree>
    <p:extLst>
      <p:ext uri="{BB962C8B-B14F-4D97-AF65-F5344CB8AC3E}">
        <p14:creationId xmlns:p14="http://schemas.microsoft.com/office/powerpoint/2010/main" val="267021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lgn="l">
              <a:defRPr/>
            </a:pPr>
            <a:r>
              <a:rPr lang="en-US" sz="3600" dirty="0">
                <a:solidFill>
                  <a:schemeClr val="bg1">
                    <a:lumMod val="95000"/>
                  </a:schemeClr>
                </a:solidFill>
                <a:latin typeface="Arial" panose="020B0604020202020204" pitchFamily="34" charset="0"/>
                <a:cs typeface="Arial" panose="020B0604020202020204" pitchFamily="34" charset="0"/>
              </a:rPr>
              <a:t>The Science of Fear</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229600" cy="4953000"/>
          </a:xfrm>
        </p:spPr>
        <p:txBody>
          <a:bodyPr>
            <a:normAutofit fontScale="92500" lnSpcReduction="10000"/>
          </a:bodyPr>
          <a:lstStyle/>
          <a:p>
            <a:pPr marL="457200" lvl="1" indent="0">
              <a:spcBef>
                <a:spcPts val="0"/>
              </a:spcBef>
              <a:spcAft>
                <a:spcPts val="600"/>
              </a:spcAft>
              <a:buNone/>
            </a:pPr>
            <a:r>
              <a:rPr lang="en-US" dirty="0">
                <a:latin typeface="Arial" panose="020B0604020202020204" pitchFamily="34" charset="0"/>
                <a:cs typeface="Arial" panose="020B0604020202020204" pitchFamily="34" charset="0"/>
              </a:rPr>
              <a:t>Fear blocks learning and performance…</a:t>
            </a: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r>
              <a:rPr lang="en-US" dirty="0">
                <a:latin typeface="Arial" panose="020B0604020202020204" pitchFamily="34" charset="0"/>
                <a:cs typeface="Arial" panose="020B0604020202020204" pitchFamily="34" charset="0"/>
              </a:rPr>
              <a:t>So, messages like “just do it” don’t help.</a:t>
            </a:r>
          </a:p>
        </p:txBody>
      </p:sp>
      <p:pic>
        <p:nvPicPr>
          <p:cNvPr id="7" name="Picture 6"/>
          <p:cNvPicPr>
            <a:picLocks noChangeAspect="1"/>
          </p:cNvPicPr>
          <p:nvPr/>
        </p:nvPicPr>
        <p:blipFill>
          <a:blip r:embed="rId2"/>
          <a:stretch>
            <a:fillRect/>
          </a:stretch>
        </p:blipFill>
        <p:spPr>
          <a:xfrm>
            <a:off x="2590800" y="2194560"/>
            <a:ext cx="3810000" cy="3429000"/>
          </a:xfrm>
          <a:prstGeom prst="rect">
            <a:avLst/>
          </a:prstGeom>
        </p:spPr>
      </p:pic>
    </p:spTree>
    <p:extLst>
      <p:ext uri="{BB962C8B-B14F-4D97-AF65-F5344CB8AC3E}">
        <p14:creationId xmlns:p14="http://schemas.microsoft.com/office/powerpoint/2010/main" val="34953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Impact on Well-Being</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5120640"/>
          </a:xfrm>
        </p:spPr>
        <p:txBody>
          <a:bodyPr>
            <a:normAutofit/>
          </a:bodyPr>
          <a:lstStyle/>
          <a:p>
            <a:pPr>
              <a:spcBef>
                <a:spcPts val="0"/>
              </a:spcBef>
              <a:spcAft>
                <a:spcPts val="600"/>
              </a:spcAft>
            </a:pPr>
            <a:r>
              <a:rPr lang="en-US" sz="4000" dirty="0">
                <a:latin typeface="Arial" panose="020B0604020202020204" pitchFamily="34" charset="0"/>
                <a:cs typeface="Arial" panose="020B0604020202020204" pitchFamily="34" charset="0"/>
              </a:rPr>
              <a:t>Entering law students:</a:t>
            </a:r>
          </a:p>
          <a:p>
            <a:pPr lvl="1">
              <a:spcBef>
                <a:spcPts val="0"/>
              </a:spcBef>
              <a:spcAft>
                <a:spcPts val="600"/>
              </a:spcAft>
            </a:pPr>
            <a:r>
              <a:rPr lang="en-US" dirty="0">
                <a:latin typeface="Arial" panose="020B0604020202020204" pitchFamily="34" charset="0"/>
                <a:cs typeface="Arial" panose="020B0604020202020204" pitchFamily="34" charset="0"/>
              </a:rPr>
              <a:t>Psychological profile similar to that </a:t>
            </a:r>
          </a:p>
          <a:p>
            <a:pPr marL="457200" lvl="1" indent="0">
              <a:spcBef>
                <a:spcPts val="0"/>
              </a:spcBef>
              <a:spcAft>
                <a:spcPts val="600"/>
              </a:spcAft>
              <a:buNone/>
            </a:pPr>
            <a:r>
              <a:rPr lang="en-US" dirty="0">
                <a:latin typeface="Arial" panose="020B0604020202020204" pitchFamily="34" charset="0"/>
                <a:cs typeface="Arial" panose="020B0604020202020204" pitchFamily="34" charset="0"/>
              </a:rPr>
              <a:t>   of the general public</a:t>
            </a:r>
          </a:p>
          <a:p>
            <a:pPr>
              <a:spcBef>
                <a:spcPts val="0"/>
              </a:spcBef>
              <a:spcAft>
                <a:spcPts val="600"/>
              </a:spcAft>
            </a:pPr>
            <a:r>
              <a:rPr lang="en-US" sz="3600" dirty="0">
                <a:latin typeface="Arial" panose="020B0604020202020204" pitchFamily="34" charset="0"/>
                <a:cs typeface="Arial" panose="020B0604020202020204" pitchFamily="34" charset="0"/>
              </a:rPr>
              <a:t>Graduating law students:</a:t>
            </a:r>
          </a:p>
          <a:p>
            <a:pPr lvl="1">
              <a:spcBef>
                <a:spcPts val="0"/>
              </a:spcBef>
              <a:spcAft>
                <a:spcPts val="600"/>
              </a:spcAft>
            </a:pPr>
            <a:r>
              <a:rPr lang="en-US" dirty="0">
                <a:latin typeface="Arial" panose="020B0604020202020204" pitchFamily="34" charset="0"/>
                <a:cs typeface="Arial" panose="020B0604020202020204" pitchFamily="34" charset="0"/>
              </a:rPr>
              <a:t>20-40% indicate a “psychological </a:t>
            </a:r>
          </a:p>
          <a:p>
            <a:pPr marL="457200" lvl="1" indent="0">
              <a:spcBef>
                <a:spcPts val="0"/>
              </a:spcBef>
              <a:spcAft>
                <a:spcPts val="600"/>
              </a:spcAft>
              <a:buNone/>
            </a:pPr>
            <a:r>
              <a:rPr lang="en-US" dirty="0">
                <a:latin typeface="Arial" panose="020B0604020202020204" pitchFamily="34" charset="0"/>
                <a:cs typeface="Arial" panose="020B0604020202020204" pitchFamily="34" charset="0"/>
              </a:rPr>
              <a:t>   dysfunction”</a:t>
            </a: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457200" lvl="1" indent="0">
              <a:spcBef>
                <a:spcPts val="0"/>
              </a:spcBef>
              <a:spcAft>
                <a:spcPts val="600"/>
              </a:spcAft>
              <a:buNone/>
            </a:pPr>
            <a:r>
              <a:rPr lang="en-US" dirty="0">
                <a:latin typeface="Arial" panose="020B0604020202020204" pitchFamily="34" charset="0"/>
                <a:cs typeface="Arial" panose="020B0604020202020204" pitchFamily="34" charset="0"/>
              </a:rPr>
              <a:t>Source: www.daveneefoundation.org</a:t>
            </a:r>
          </a:p>
          <a:p>
            <a:pPr marL="457200" lvl="1" indent="0">
              <a:spcBef>
                <a:spcPts val="0"/>
              </a:spcBef>
              <a:spcAft>
                <a:spcPts val="600"/>
              </a:spcAft>
              <a:buNone/>
            </a:pPr>
            <a:endParaRPr lang="en-US" dirty="0">
              <a:latin typeface="Arial" panose="020B0604020202020204" pitchFamily="34" charset="0"/>
              <a:cs typeface="Arial" panose="020B0604020202020204" pitchFamily="34" charset="0"/>
            </a:endParaRPr>
          </a:p>
          <a:p>
            <a:pPr marL="0" indent="0">
              <a:spcBef>
                <a:spcPts val="0"/>
              </a:spcBef>
              <a:spcAft>
                <a:spcPts val="600"/>
              </a:spcAft>
              <a:buNone/>
            </a:pPr>
            <a:endParaRPr lang="en-US" sz="3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7010400" y="2663837"/>
            <a:ext cx="1725318" cy="2658086"/>
          </a:xfrm>
          <a:prstGeom prst="rect">
            <a:avLst/>
          </a:prstGeom>
        </p:spPr>
      </p:pic>
    </p:spTree>
    <p:extLst>
      <p:ext uri="{BB962C8B-B14F-4D97-AF65-F5344CB8AC3E}">
        <p14:creationId xmlns:p14="http://schemas.microsoft.com/office/powerpoint/2010/main" val="17009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 y="60574"/>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The Reality of Fear in Law School</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640343"/>
            <a:ext cx="8610600" cy="5120640"/>
          </a:xfrm>
        </p:spPr>
        <p:txBody>
          <a:bodyPr>
            <a:normAutofit fontScale="92500" lnSpcReduction="10000"/>
          </a:bodyPr>
          <a:lstStyle/>
          <a:p>
            <a:pPr>
              <a:spcAft>
                <a:spcPts val="1200"/>
              </a:spcAft>
            </a:pPr>
            <a:r>
              <a:rPr lang="en-US" sz="3600" dirty="0">
                <a:latin typeface="Arial" panose="020B0604020202020204" pitchFamily="34" charset="0"/>
                <a:cs typeface="Arial" panose="020B0604020202020204" pitchFamily="34" charset="0"/>
              </a:rPr>
              <a:t>The National Task Force on Lawyer Well-Being reported factors that “hinder seeking help for mental health conditions”:</a:t>
            </a:r>
          </a:p>
          <a:p>
            <a:pPr lvl="1">
              <a:spcAft>
                <a:spcPts val="1200"/>
              </a:spcAft>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fear</a:t>
            </a:r>
            <a:r>
              <a:rPr lang="en-US" sz="3200" dirty="0">
                <a:latin typeface="Arial" panose="020B0604020202020204" pitchFamily="34" charset="0"/>
                <a:cs typeface="Arial" panose="020B0604020202020204" pitchFamily="34" charset="0"/>
              </a:rPr>
              <a:t> of jeopardizing academic standing or admission to the practice of law, social stigma, and privacy concerns”</a:t>
            </a:r>
          </a:p>
          <a:p>
            <a:pPr lvl="1">
              <a:spcAft>
                <a:spcPts val="1200"/>
              </a:spcAft>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fear</a:t>
            </a:r>
            <a:r>
              <a:rPr lang="en-US" sz="3200" dirty="0">
                <a:latin typeface="Arial" panose="020B0604020202020204" pitchFamily="34" charset="0"/>
                <a:cs typeface="Arial" panose="020B0604020202020204" pitchFamily="34" charset="0"/>
              </a:rPr>
              <a:t> of adverse reactions by others whose opinions are important” </a:t>
            </a:r>
          </a:p>
          <a:p>
            <a:pPr lvl="1">
              <a:spcAft>
                <a:spcPts val="1200"/>
              </a:spcAft>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fear</a:t>
            </a:r>
            <a:r>
              <a:rPr lang="en-US" sz="3200" dirty="0">
                <a:latin typeface="Arial" panose="020B0604020202020204" pitchFamily="34" charset="0"/>
                <a:cs typeface="Arial" panose="020B0604020202020204" pitchFamily="34" charset="0"/>
              </a:rPr>
              <a:t> of career repercussions” </a:t>
            </a:r>
          </a:p>
          <a:p>
            <a:pPr lvl="1">
              <a:spcAft>
                <a:spcPts val="1200"/>
              </a:spcAft>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90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Our Profession Has a FEAR Problem</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432560"/>
            <a:ext cx="8610600" cy="5120640"/>
          </a:xfrm>
        </p:spPr>
        <p:txBody>
          <a:bodyPr>
            <a:normAutofit/>
          </a:bodyPr>
          <a:lstStyle/>
          <a:p>
            <a:pPr marL="0" indent="0" algn="ctr">
              <a:spcBef>
                <a:spcPts val="0"/>
              </a:spcBef>
              <a:buNone/>
            </a:pPr>
            <a:endParaRPr lang="en-US" sz="2800" dirty="0">
              <a:latin typeface="Arial" panose="020B0604020202020204" pitchFamily="34" charset="0"/>
              <a:cs typeface="Arial" panose="020B0604020202020204" pitchFamily="34" charset="0"/>
            </a:endParaRPr>
          </a:p>
          <a:p>
            <a:pPr marL="0" indent="0" algn="ctr">
              <a:spcBef>
                <a:spcPts val="0"/>
              </a:spcBef>
              <a:buNone/>
            </a:pPr>
            <a:r>
              <a:rPr lang="en-US" sz="2800" dirty="0">
                <a:latin typeface="Arial" panose="020B0604020202020204" pitchFamily="34" charset="0"/>
                <a:cs typeface="Arial" panose="020B0604020202020204" pitchFamily="34" charset="0"/>
              </a:rPr>
              <a:t>“You live in constant fear that the client or rainmaking partner who’s giving you work might cut you off any moment. . . . The cult of perfectionism is indeed pervasive in law firms—the notion that you should feel deep shame about an inconsequential typo or experience terror for not properly reading the unstated wishes of some client or senior partner.” </a:t>
            </a:r>
          </a:p>
          <a:p>
            <a:pPr marL="0" indent="0" algn="ctr">
              <a:spcBef>
                <a:spcPts val="0"/>
              </a:spcBef>
              <a:buNone/>
            </a:pPr>
            <a:endParaRPr lang="en-US" sz="2800" dirty="0">
              <a:latin typeface="Arial" panose="020B0604020202020204" pitchFamily="34" charset="0"/>
              <a:cs typeface="Arial" panose="020B0604020202020204" pitchFamily="34" charset="0"/>
            </a:endParaRPr>
          </a:p>
          <a:p>
            <a:pPr marL="0" indent="0" algn="ctr">
              <a:spcBef>
                <a:spcPts val="0"/>
              </a:spcBef>
              <a:buNone/>
            </a:pPr>
            <a:r>
              <a:rPr lang="en-US" sz="2800" dirty="0" err="1">
                <a:latin typeface="Arial" panose="020B0604020202020204" pitchFamily="34" charset="0"/>
                <a:cs typeface="Arial" panose="020B0604020202020204" pitchFamily="34" charset="0"/>
              </a:rPr>
              <a:t>Vivia</a:t>
            </a:r>
            <a:r>
              <a:rPr lang="en-US" sz="2800" dirty="0">
                <a:latin typeface="Arial" panose="020B0604020202020204" pitchFamily="34" charset="0"/>
                <a:cs typeface="Arial" panose="020B0604020202020204" pitchFamily="34" charset="0"/>
              </a:rPr>
              <a:t> Chen, </a:t>
            </a:r>
            <a:r>
              <a:rPr lang="en-US" sz="2800" i="1" dirty="0">
                <a:latin typeface="Arial" panose="020B0604020202020204" pitchFamily="34" charset="0"/>
                <a:cs typeface="Arial" panose="020B0604020202020204" pitchFamily="34" charset="0"/>
              </a:rPr>
              <a:t>The American Lawyer</a:t>
            </a:r>
          </a:p>
          <a:p>
            <a:pPr marL="0" indent="0" algn="ctr">
              <a:spcBef>
                <a:spcPts val="0"/>
              </a:spcBef>
              <a:buNone/>
            </a:pPr>
            <a:r>
              <a:rPr lang="en-US" sz="2800" dirty="0">
                <a:latin typeface="Arial" panose="020B0604020202020204" pitchFamily="34" charset="0"/>
                <a:cs typeface="Arial" panose="020B0604020202020204" pitchFamily="34" charset="0"/>
              </a:rPr>
              <a:t>(in response to the death of a Sidley partner)</a:t>
            </a:r>
          </a:p>
        </p:txBody>
      </p:sp>
    </p:spTree>
    <p:extLst>
      <p:ext uri="{BB962C8B-B14F-4D97-AF65-F5344CB8AC3E}">
        <p14:creationId xmlns:p14="http://schemas.microsoft.com/office/powerpoint/2010/main" val="116554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 y="76200"/>
            <a:ext cx="8961120" cy="1280160"/>
          </a:xfrm>
          <a:prstGeom prst="roundRect">
            <a:avLst>
              <a:gd name="adj" fmla="val 1225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173757"/>
          </a:xfrm>
        </p:spPr>
        <p:txBody>
          <a:bodyPr>
            <a:normAutofit/>
          </a:bodyPr>
          <a:lstStyle/>
          <a:p>
            <a:pPr lvl="1">
              <a:defRPr/>
            </a:pPr>
            <a:r>
              <a:rPr lang="en-US" sz="3600" dirty="0">
                <a:solidFill>
                  <a:schemeClr val="bg1">
                    <a:lumMod val="95000"/>
                  </a:schemeClr>
                </a:solidFill>
                <a:latin typeface="Arial" panose="020B0604020202020204" pitchFamily="34" charset="0"/>
                <a:cs typeface="Arial" panose="020B0604020202020204" pitchFamily="34" charset="0"/>
              </a:rPr>
              <a:t>Solutions?</a:t>
            </a:r>
          </a:p>
        </p:txBody>
      </p:sp>
      <p:sp>
        <p:nvSpPr>
          <p:cNvPr id="6" name="Rounded Rectangle 5"/>
          <p:cNvSpPr/>
          <p:nvPr/>
        </p:nvSpPr>
        <p:spPr>
          <a:xfrm>
            <a:off x="137160" y="1417320"/>
            <a:ext cx="8869680" cy="5303520"/>
          </a:xfrm>
          <a:prstGeom prst="roundRect">
            <a:avLst>
              <a:gd name="adj" fmla="val 3592"/>
            </a:avLst>
          </a:prstGeom>
          <a:no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387117"/>
            <a:ext cx="8610600" cy="5120640"/>
          </a:xfrm>
        </p:spPr>
        <p:txBody>
          <a:bodyPr>
            <a:norm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spcBef>
                <a:spcPts val="0"/>
              </a:spcBef>
              <a:spcAft>
                <a:spcPts val="1800"/>
              </a:spcAft>
              <a:buNone/>
            </a:pPr>
            <a:r>
              <a:rPr lang="en-US" dirty="0">
                <a:latin typeface="Arial" panose="020B0604020202020204" pitchFamily="34" charset="0"/>
                <a:cs typeface="Arial" panose="020B0604020202020204" pitchFamily="34" charset="0"/>
              </a:rPr>
              <a:t>Instead of downplaying, minimizing, ignoring, or shrugging off fear, OR lauding it as the world’s greatest motivator…</a:t>
            </a:r>
          </a:p>
          <a:p>
            <a:pPr marL="0" indent="0" algn="ctr">
              <a:spcBef>
                <a:spcPts val="0"/>
              </a:spcBef>
              <a:spcAft>
                <a:spcPts val="1800"/>
              </a:spcAft>
              <a:buNone/>
            </a:pPr>
            <a:r>
              <a:rPr lang="en-US" dirty="0">
                <a:latin typeface="Arial" panose="020B0604020202020204" pitchFamily="34" charset="0"/>
                <a:cs typeface="Arial" panose="020B0604020202020204" pitchFamily="34" charset="0"/>
              </a:rPr>
              <a:t>LET’S HELP STUDENTS </a:t>
            </a:r>
            <a:r>
              <a:rPr lang="en-US" dirty="0">
                <a:solidFill>
                  <a:srgbClr val="251BA5"/>
                </a:solidFill>
                <a:latin typeface="Arial" panose="020B0604020202020204" pitchFamily="34" charset="0"/>
                <a:cs typeface="Arial" panose="020B0604020202020204" pitchFamily="34" charset="0"/>
              </a:rPr>
              <a:t>UNTANGLE</a:t>
            </a:r>
            <a:r>
              <a:rPr lang="en-US" dirty="0">
                <a:latin typeface="Arial" panose="020B0604020202020204" pitchFamily="34" charset="0"/>
                <a:cs typeface="Arial" panose="020B0604020202020204" pitchFamily="34" charset="0"/>
              </a:rPr>
              <a:t> IT</a:t>
            </a:r>
          </a:p>
        </p:txBody>
      </p:sp>
      <p:pic>
        <p:nvPicPr>
          <p:cNvPr id="5" name="Picture 4"/>
          <p:cNvPicPr>
            <a:picLocks noChangeAspect="1"/>
          </p:cNvPicPr>
          <p:nvPr/>
        </p:nvPicPr>
        <p:blipFill>
          <a:blip r:embed="rId2"/>
          <a:stretch>
            <a:fillRect/>
          </a:stretch>
        </p:blipFill>
        <p:spPr>
          <a:xfrm>
            <a:off x="3299346" y="4568876"/>
            <a:ext cx="2621507" cy="1743607"/>
          </a:xfrm>
          <a:prstGeom prst="rect">
            <a:avLst/>
          </a:prstGeom>
        </p:spPr>
      </p:pic>
    </p:spTree>
    <p:extLst>
      <p:ext uri="{BB962C8B-B14F-4D97-AF65-F5344CB8AC3E}">
        <p14:creationId xmlns:p14="http://schemas.microsoft.com/office/powerpoint/2010/main" val="2257132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13710</TotalTime>
  <Words>1265</Words>
  <Application>Microsoft Office PowerPoint</Application>
  <PresentationFormat>On-screen Show (4:3)</PresentationFormat>
  <Paragraphs>171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       Heidi K. Brown </vt:lpstr>
      <vt:lpstr>PowerPoint Presentation</vt:lpstr>
      <vt:lpstr>Fears Our Students Experience</vt:lpstr>
      <vt:lpstr>Messages We Hear About Fear</vt:lpstr>
      <vt:lpstr>The Science of Fear</vt:lpstr>
      <vt:lpstr>Impact on Well-Being</vt:lpstr>
      <vt:lpstr>The Reality of Fear in Law School</vt:lpstr>
      <vt:lpstr>Our Profession Has a FEAR Problem</vt:lpstr>
      <vt:lpstr>Solutions?</vt:lpstr>
      <vt:lpstr>What are Other Professions Doing?</vt:lpstr>
      <vt:lpstr>Medicine, Fear, and Mistake-Making</vt:lpstr>
      <vt:lpstr>Medicine, Fear, and Mistake-Making</vt:lpstr>
      <vt:lpstr>Journalism, Fear, and Mistake-Making</vt:lpstr>
      <vt:lpstr>Engineering, Fear, and Mistake-Making</vt:lpstr>
      <vt:lpstr>Business/Entrepreneurship, Fear, and Mistake-Making</vt:lpstr>
      <vt:lpstr>“Untangling Fear in Lawyering” Process</vt:lpstr>
      <vt:lpstr>Comparative Fearlessness</vt:lpstr>
      <vt:lpstr>Mental Reboot</vt:lpstr>
      <vt:lpstr>Channeling Our Inner Athlete</vt:lpstr>
      <vt:lpstr>Cultivating a Culture of Fortitude</vt:lpstr>
      <vt:lpstr>Cultivating a Culture of Fortitude</vt:lpstr>
      <vt:lpstr>Cultivating a Culture of Fortitude</vt:lpstr>
      <vt:lpstr>Other “Fear” Resources</vt:lpstr>
      <vt:lpstr>Let’s Listen … and Empower</vt:lpstr>
      <vt:lpstr>Let’s Untangle Fear Together…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Brooklyn PPT</dc:title>
  <dc:creator>Penny Tarrant</dc:creator>
  <cp:lastModifiedBy>Reviewer</cp:lastModifiedBy>
  <cp:revision>260</cp:revision>
  <dcterms:created xsi:type="dcterms:W3CDTF">2015-09-26T19:11:59Z</dcterms:created>
  <dcterms:modified xsi:type="dcterms:W3CDTF">2019-05-05T20:00:31Z</dcterms:modified>
</cp:coreProperties>
</file>